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aleway"/>
      <p:regular r:id="rId43"/>
      <p:bold r:id="rId44"/>
      <p:italic r:id="rId45"/>
      <p:boldItalic r:id="rId46"/>
    </p:embeddedFont>
    <p:embeddedFont>
      <p:font typeface="Lato"/>
      <p:regular r:id="rId47"/>
      <p:bold r:id="rId48"/>
      <p:italic r:id="rId49"/>
      <p:boldItalic r:id="rId50"/>
    </p:embeddedFont>
    <p:embeddedFont>
      <p:font typeface="EB Garamon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7FFFBFD-C9C3-4573-82D3-C8F4D568E449}">
  <a:tblStyle styleId="{27FFFBFD-C9C3-4573-82D3-C8F4D568E4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BGaramond-regular.fntdata"/><Relationship Id="rId50" Type="http://schemas.openxmlformats.org/officeDocument/2006/relationships/font" Target="fonts/Lato-boldItalic.fntdata"/><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EBGaramond-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193b26f5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93b26f5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e33af54f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e33af54f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e33af54f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e33af54f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e33af54f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e33af54f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e33af54f2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e33af54f2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e33af54f2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e33af54f2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e33af54f2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e33af54f2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e33af54f2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e33af54f2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e33af54f2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e33af54f2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e33af54f2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e33af54f2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e33af54f2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e33af54f2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e33af54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e33af54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7e33af54f2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7e33af54f2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13c6216ea3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3c6216ea3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193b26f510_2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93b26f510_2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13c4792b0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3c4792b0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13c6216ea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3c6216ea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7e33af54f2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7e33af54f2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7e33af54f2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7e33af54f2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e33af54f2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e33af54f2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7e33af54f2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7e33af54f2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7e33af54f2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7e33af54f2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e33af54f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e33af54f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7e33af54f2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7e33af54f2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7e33af54f2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7e33af54f2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7e33af54f2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7e33af54f2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e33af54f2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e33af54f2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7e33af54f2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7e33af54f2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7e33af54f2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7e33af54f2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7e33af54f2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7e33af54f2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e33af54f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e33af54f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e33af54f2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e33af54f2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e33af54f2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e33af54f2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e33af54f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e33af54f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13c9571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c9571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e33af54f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e33af54f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44.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3.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3.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hyperlink" Target="https://app.moqups.com/BTSOAbCflM/edit/page/a6b98f65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71" name="Shape 71"/>
        <p:cNvGrpSpPr/>
        <p:nvPr/>
      </p:nvGrpSpPr>
      <p:grpSpPr>
        <a:xfrm>
          <a:off x="0" y="0"/>
          <a:ext cx="0" cy="0"/>
          <a:chOff x="0" y="0"/>
          <a:chExt cx="0" cy="0"/>
        </a:xfrm>
      </p:grpSpPr>
      <p:sp>
        <p:nvSpPr>
          <p:cNvPr id="72" name="Google Shape;72;p13"/>
          <p:cNvSpPr/>
          <p:nvPr/>
        </p:nvSpPr>
        <p:spPr>
          <a:xfrm>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D9EAD3"/>
          </a:solidFill>
          <a:ln>
            <a:noFill/>
          </a:ln>
        </p:spPr>
      </p:sp>
      <p:sp>
        <p:nvSpPr>
          <p:cNvPr id="73" name="Google Shape;73;p13"/>
          <p:cNvSpPr/>
          <p:nvPr/>
        </p:nvSpPr>
        <p:spPr>
          <a:xfrm>
            <a:off x="4056025" y="8225"/>
            <a:ext cx="1907700" cy="2376000"/>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3"/>
          <p:cNvGrpSpPr/>
          <p:nvPr/>
        </p:nvGrpSpPr>
        <p:grpSpPr>
          <a:xfrm>
            <a:off x="7767371" y="8226"/>
            <a:ext cx="930320" cy="2560506"/>
            <a:chOff x="-1435027" y="1362018"/>
            <a:chExt cx="944104" cy="2598443"/>
          </a:xfrm>
        </p:grpSpPr>
        <p:sp>
          <p:nvSpPr>
            <p:cNvPr id="75" name="Google Shape;75;p13"/>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3"/>
          <p:cNvGrpSpPr/>
          <p:nvPr/>
        </p:nvGrpSpPr>
        <p:grpSpPr>
          <a:xfrm>
            <a:off x="2613540" y="3629703"/>
            <a:ext cx="839275" cy="1510762"/>
            <a:chOff x="-1449485" y="3330463"/>
            <a:chExt cx="839275" cy="1510762"/>
          </a:xfrm>
        </p:grpSpPr>
        <p:sp>
          <p:nvSpPr>
            <p:cNvPr id="98" name="Google Shape;98;p13"/>
            <p:cNvSpPr/>
            <p:nvPr/>
          </p:nvSpPr>
          <p:spPr>
            <a:xfrm>
              <a:off x="-1132920" y="3598363"/>
              <a:ext cx="208030" cy="179908"/>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1132920" y="3864102"/>
              <a:ext cx="208030" cy="179908"/>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1132920" y="4129840"/>
              <a:ext cx="208030" cy="179908"/>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1132920" y="4395578"/>
              <a:ext cx="208030" cy="179908"/>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1132920" y="4661316"/>
              <a:ext cx="208030" cy="179908"/>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1449485" y="3863627"/>
              <a:ext cx="208030" cy="179908"/>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1449485" y="4129365"/>
              <a:ext cx="208030" cy="179908"/>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1449485" y="4395104"/>
              <a:ext cx="208030" cy="179908"/>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1449485" y="4660842"/>
              <a:ext cx="208030" cy="179908"/>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818240" y="3330463"/>
              <a:ext cx="208030" cy="179908"/>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818240" y="3596201"/>
              <a:ext cx="208030" cy="179908"/>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818240" y="3861939"/>
              <a:ext cx="208030" cy="179908"/>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818240" y="4127678"/>
              <a:ext cx="208030" cy="179908"/>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818240" y="4393416"/>
              <a:ext cx="208030" cy="179908"/>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818240" y="4659154"/>
              <a:ext cx="208030" cy="179908"/>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76897.jpg" id="113" name="Google Shape;113;p13"/>
          <p:cNvPicPr preferRelativeResize="0"/>
          <p:nvPr/>
        </p:nvPicPr>
        <p:blipFill rotWithShape="1">
          <a:blip r:embed="rId3">
            <a:alphaModFix/>
          </a:blip>
          <a:srcRect b="0" l="16224" r="16230" t="0"/>
          <a:stretch/>
        </p:blipFill>
        <p:spPr>
          <a:xfrm>
            <a:off x="4070850" y="-6125"/>
            <a:ext cx="1878048" cy="1853597"/>
          </a:xfrm>
          <a:prstGeom prst="rect">
            <a:avLst/>
          </a:prstGeom>
          <a:noFill/>
          <a:ln>
            <a:noFill/>
          </a:ln>
        </p:spPr>
      </p:pic>
      <p:sp>
        <p:nvSpPr>
          <p:cNvPr id="114" name="Google Shape;114;p13"/>
          <p:cNvSpPr/>
          <p:nvPr/>
        </p:nvSpPr>
        <p:spPr>
          <a:xfrm rot="-3159">
            <a:off x="6244300" y="2895349"/>
            <a:ext cx="2285101" cy="2157301"/>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349947.jpg" id="115" name="Google Shape;115;p13"/>
          <p:cNvPicPr preferRelativeResize="0"/>
          <p:nvPr/>
        </p:nvPicPr>
        <p:blipFill rotWithShape="1">
          <a:blip r:embed="rId4">
            <a:alphaModFix/>
          </a:blip>
          <a:srcRect b="0" l="16278" r="16285" t="0"/>
          <a:stretch/>
        </p:blipFill>
        <p:spPr>
          <a:xfrm>
            <a:off x="6342938" y="2943850"/>
            <a:ext cx="2087813" cy="2060295"/>
          </a:xfrm>
          <a:prstGeom prst="rect">
            <a:avLst/>
          </a:prstGeom>
          <a:noFill/>
          <a:ln>
            <a:noFill/>
          </a:ln>
        </p:spPr>
      </p:pic>
      <p:pic>
        <p:nvPicPr>
          <p:cNvPr id="116" name="Google Shape;116;p13"/>
          <p:cNvPicPr preferRelativeResize="0"/>
          <p:nvPr/>
        </p:nvPicPr>
        <p:blipFill>
          <a:blip r:embed="rId5">
            <a:alphaModFix/>
          </a:blip>
          <a:stretch>
            <a:fillRect/>
          </a:stretch>
        </p:blipFill>
        <p:spPr>
          <a:xfrm>
            <a:off x="532300" y="1293188"/>
            <a:ext cx="2560500" cy="2560500"/>
          </a:xfrm>
          <a:prstGeom prst="rect">
            <a:avLst/>
          </a:prstGeom>
          <a:noFill/>
          <a:ln>
            <a:noFill/>
          </a:ln>
          <a:effectLst>
            <a:outerShdw blurRad="57150" rotWithShape="0" algn="bl" dir="5400000" dist="19050">
              <a:srgbClr val="000000">
                <a:alpha val="50000"/>
              </a:srgbClr>
            </a:outerShdw>
          </a:effectLst>
        </p:spPr>
      </p:pic>
      <p:sp>
        <p:nvSpPr>
          <p:cNvPr id="117" name="Google Shape;117;p13"/>
          <p:cNvSpPr txBox="1"/>
          <p:nvPr/>
        </p:nvSpPr>
        <p:spPr>
          <a:xfrm>
            <a:off x="3664750" y="3889775"/>
            <a:ext cx="1618200" cy="11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Mrinal Rai</a:t>
            </a:r>
            <a:br>
              <a:rPr lang="en">
                <a:latin typeface="Lato"/>
                <a:ea typeface="Lato"/>
                <a:cs typeface="Lato"/>
                <a:sym typeface="Lato"/>
              </a:rPr>
            </a:br>
            <a:r>
              <a:rPr lang="en">
                <a:latin typeface="Lato"/>
                <a:ea typeface="Lato"/>
                <a:cs typeface="Lato"/>
                <a:sym typeface="Lato"/>
              </a:rPr>
              <a:t>Vidushi Garg</a:t>
            </a:r>
            <a:br>
              <a:rPr lang="en">
                <a:latin typeface="Lato"/>
                <a:ea typeface="Lato"/>
                <a:cs typeface="Lato"/>
                <a:sym typeface="Lato"/>
              </a:rPr>
            </a:br>
            <a:r>
              <a:rPr lang="en">
                <a:latin typeface="Lato"/>
                <a:ea typeface="Lato"/>
                <a:cs typeface="Lato"/>
                <a:sym typeface="Lato"/>
              </a:rPr>
              <a:t>Riteeka Ratnakar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Aashay Tiwari</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20" name="Shape 220"/>
        <p:cNvGrpSpPr/>
        <p:nvPr/>
      </p:nvGrpSpPr>
      <p:grpSpPr>
        <a:xfrm>
          <a:off x="0" y="0"/>
          <a:ext cx="0" cy="0"/>
          <a:chOff x="0" y="0"/>
          <a:chExt cx="0" cy="0"/>
        </a:xfrm>
      </p:grpSpPr>
      <p:pic>
        <p:nvPicPr>
          <p:cNvPr id="221" name="Google Shape;221;p22"/>
          <p:cNvPicPr preferRelativeResize="0"/>
          <p:nvPr/>
        </p:nvPicPr>
        <p:blipFill>
          <a:blip r:embed="rId3">
            <a:alphaModFix/>
          </a:blip>
          <a:stretch>
            <a:fillRect/>
          </a:stretch>
        </p:blipFill>
        <p:spPr>
          <a:xfrm>
            <a:off x="152400" y="152400"/>
            <a:ext cx="8873250" cy="4838700"/>
          </a:xfrm>
          <a:prstGeom prst="rect">
            <a:avLst/>
          </a:prstGeom>
          <a:noFill/>
          <a:ln cap="flat" cmpd="sng" w="28575">
            <a:solidFill>
              <a:srgbClr val="000000"/>
            </a:solidFill>
            <a:prstDash val="solid"/>
            <a:round/>
            <a:headEnd len="sm" w="sm" type="none"/>
            <a:tailEnd len="sm" w="sm" type="none"/>
          </a:ln>
          <a:effectLst>
            <a:outerShdw blurRad="57150" rotWithShape="0" algn="bl" dir="5400000" dist="11430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225" name="Shape 225"/>
        <p:cNvGrpSpPr/>
        <p:nvPr/>
      </p:nvGrpSpPr>
      <p:grpSpPr>
        <a:xfrm>
          <a:off x="0" y="0"/>
          <a:ext cx="0" cy="0"/>
          <a:chOff x="0" y="0"/>
          <a:chExt cx="0" cy="0"/>
        </a:xfrm>
      </p:grpSpPr>
      <p:pic>
        <p:nvPicPr>
          <p:cNvPr id="226" name="Google Shape;226;p23"/>
          <p:cNvPicPr preferRelativeResize="0"/>
          <p:nvPr/>
        </p:nvPicPr>
        <p:blipFill>
          <a:blip r:embed="rId3">
            <a:alphaModFix/>
          </a:blip>
          <a:stretch>
            <a:fillRect/>
          </a:stretch>
        </p:blipFill>
        <p:spPr>
          <a:xfrm>
            <a:off x="152400" y="152400"/>
            <a:ext cx="8831199" cy="4780874"/>
          </a:xfrm>
          <a:prstGeom prst="rect">
            <a:avLst/>
          </a:prstGeom>
          <a:noFill/>
          <a:ln cap="flat" cmpd="sng" w="28575">
            <a:solidFill>
              <a:srgbClr val="000000"/>
            </a:solidFill>
            <a:prstDash val="solid"/>
            <a:round/>
            <a:headEnd len="sm" w="sm" type="none"/>
            <a:tailEnd len="sm" w="sm" type="none"/>
          </a:ln>
          <a:effectLst>
            <a:outerShdw blurRad="57150" rotWithShape="0" algn="bl" dir="5400000" dist="15240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230" name="Shape 230"/>
        <p:cNvGrpSpPr/>
        <p:nvPr/>
      </p:nvGrpSpPr>
      <p:grpSpPr>
        <a:xfrm>
          <a:off x="0" y="0"/>
          <a:ext cx="0" cy="0"/>
          <a:chOff x="0" y="0"/>
          <a:chExt cx="0" cy="0"/>
        </a:xfrm>
      </p:grpSpPr>
      <p:pic>
        <p:nvPicPr>
          <p:cNvPr id="231" name="Google Shape;231;p24"/>
          <p:cNvPicPr preferRelativeResize="0"/>
          <p:nvPr/>
        </p:nvPicPr>
        <p:blipFill>
          <a:blip r:embed="rId3">
            <a:alphaModFix/>
          </a:blip>
          <a:stretch>
            <a:fillRect/>
          </a:stretch>
        </p:blipFill>
        <p:spPr>
          <a:xfrm>
            <a:off x="152400" y="152400"/>
            <a:ext cx="8817199" cy="4752851"/>
          </a:xfrm>
          <a:prstGeom prst="rect">
            <a:avLst/>
          </a:prstGeom>
          <a:noFill/>
          <a:ln cap="flat" cmpd="sng" w="28575">
            <a:solidFill>
              <a:schemeClr val="dk2"/>
            </a:solidFill>
            <a:prstDash val="solid"/>
            <a:round/>
            <a:headEnd len="sm" w="sm" type="none"/>
            <a:tailEnd len="sm" w="sm" type="none"/>
          </a:ln>
          <a:effectLst>
            <a:outerShdw blurRad="57150" rotWithShape="0" algn="bl" dir="5400000" dist="1714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235" name="Shape 235"/>
        <p:cNvGrpSpPr/>
        <p:nvPr/>
      </p:nvGrpSpPr>
      <p:grpSpPr>
        <a:xfrm>
          <a:off x="0" y="0"/>
          <a:ext cx="0" cy="0"/>
          <a:chOff x="0" y="0"/>
          <a:chExt cx="0" cy="0"/>
        </a:xfrm>
      </p:grpSpPr>
      <p:sp>
        <p:nvSpPr>
          <p:cNvPr id="236" name="Google Shape;236;p25"/>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E6F4E4"/>
          </a:solidFill>
          <a:ln>
            <a:noFill/>
          </a:ln>
        </p:spPr>
      </p:sp>
      <p:grpSp>
        <p:nvGrpSpPr>
          <p:cNvPr id="237" name="Google Shape;237;p25"/>
          <p:cNvGrpSpPr/>
          <p:nvPr/>
        </p:nvGrpSpPr>
        <p:grpSpPr>
          <a:xfrm rot="10800000">
            <a:off x="222173" y="9"/>
            <a:ext cx="930320" cy="2560506"/>
            <a:chOff x="-1435027" y="1362018"/>
            <a:chExt cx="944104" cy="2598443"/>
          </a:xfrm>
        </p:grpSpPr>
        <p:sp>
          <p:nvSpPr>
            <p:cNvPr id="238" name="Google Shape;238;p25"/>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5"/>
          <p:cNvSpPr/>
          <p:nvPr/>
        </p:nvSpPr>
        <p:spPr>
          <a:xfrm rot="-2994">
            <a:off x="5233249" y="1929074"/>
            <a:ext cx="3789301" cy="3137402"/>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5"/>
          <p:cNvSpPr txBox="1"/>
          <p:nvPr/>
        </p:nvSpPr>
        <p:spPr>
          <a:xfrm>
            <a:off x="1195250" y="1788750"/>
            <a:ext cx="4036200" cy="12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600">
                <a:latin typeface="Raleway"/>
                <a:ea typeface="Raleway"/>
                <a:cs typeface="Raleway"/>
                <a:sym typeface="Raleway"/>
              </a:rPr>
              <a:t>SCOPE </a:t>
            </a:r>
            <a:r>
              <a:rPr b="1" i="1" lang="en" sz="3600">
                <a:latin typeface="Raleway"/>
                <a:ea typeface="Raleway"/>
                <a:cs typeface="Raleway"/>
                <a:sym typeface="Raleway"/>
              </a:rPr>
              <a:t>PLANE</a:t>
            </a:r>
            <a:endParaRPr b="1" i="1" sz="3600">
              <a:latin typeface="Raleway"/>
              <a:ea typeface="Raleway"/>
              <a:cs typeface="Raleway"/>
              <a:sym typeface="Raleway"/>
            </a:endParaRPr>
          </a:p>
        </p:txBody>
      </p:sp>
      <p:pic>
        <p:nvPicPr>
          <p:cNvPr id="262" name="Google Shape;262;p25"/>
          <p:cNvPicPr preferRelativeResize="0"/>
          <p:nvPr/>
        </p:nvPicPr>
        <p:blipFill>
          <a:blip r:embed="rId3">
            <a:alphaModFix/>
          </a:blip>
          <a:stretch>
            <a:fillRect/>
          </a:stretch>
        </p:blipFill>
        <p:spPr>
          <a:xfrm>
            <a:off x="5231450" y="1927425"/>
            <a:ext cx="3792901" cy="3140700"/>
          </a:xfrm>
          <a:prstGeom prst="rect">
            <a:avLst/>
          </a:prstGeom>
          <a:noFill/>
          <a:ln cap="flat" cmpd="sng" w="38100">
            <a:solidFill>
              <a:srgbClr val="0C343D"/>
            </a:solidFill>
            <a:prstDash val="solid"/>
            <a:round/>
            <a:headEnd len="sm" w="sm" type="none"/>
            <a:tailEnd len="sm" w="sm" type="none"/>
          </a:ln>
          <a:effectLst>
            <a:outerShdw blurRad="228600" rotWithShape="0" algn="tl" dir="5400000" dist="50800">
              <a:srgbClr val="000000">
                <a:alpha val="549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266" name="Shape 266"/>
        <p:cNvGrpSpPr/>
        <p:nvPr/>
      </p:nvGrpSpPr>
      <p:grpSpPr>
        <a:xfrm>
          <a:off x="0" y="0"/>
          <a:ext cx="0" cy="0"/>
          <a:chOff x="0" y="0"/>
          <a:chExt cx="0" cy="0"/>
        </a:xfrm>
      </p:grpSpPr>
      <p:sp>
        <p:nvSpPr>
          <p:cNvPr id="267" name="Google Shape;267;p26"/>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E6F4E4"/>
          </a:solidFill>
          <a:ln>
            <a:noFill/>
          </a:ln>
        </p:spPr>
      </p:sp>
      <p:grpSp>
        <p:nvGrpSpPr>
          <p:cNvPr id="268" name="Google Shape;268;p26"/>
          <p:cNvGrpSpPr/>
          <p:nvPr/>
        </p:nvGrpSpPr>
        <p:grpSpPr>
          <a:xfrm rot="10800000">
            <a:off x="7577623" y="211859"/>
            <a:ext cx="930320" cy="2560506"/>
            <a:chOff x="-1435027" y="1362018"/>
            <a:chExt cx="944104" cy="2598443"/>
          </a:xfrm>
        </p:grpSpPr>
        <p:sp>
          <p:nvSpPr>
            <p:cNvPr id="269" name="Google Shape;269;p26"/>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6"/>
          <p:cNvSpPr/>
          <p:nvPr/>
        </p:nvSpPr>
        <p:spPr>
          <a:xfrm rot="-2840">
            <a:off x="6068475" y="2092633"/>
            <a:ext cx="2904901" cy="2849102"/>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245270.jpg" id="292" name="Google Shape;292;p26"/>
          <p:cNvPicPr preferRelativeResize="0"/>
          <p:nvPr/>
        </p:nvPicPr>
        <p:blipFill rotWithShape="1">
          <a:blip r:embed="rId3">
            <a:alphaModFix/>
          </a:blip>
          <a:srcRect b="228" l="0" r="0" t="228"/>
          <a:stretch/>
        </p:blipFill>
        <p:spPr>
          <a:xfrm>
            <a:off x="6160201" y="2556800"/>
            <a:ext cx="2712781" cy="1920803"/>
          </a:xfrm>
          <a:prstGeom prst="rect">
            <a:avLst/>
          </a:prstGeom>
          <a:noFill/>
          <a:ln>
            <a:noFill/>
          </a:ln>
        </p:spPr>
      </p:pic>
      <p:pic>
        <p:nvPicPr>
          <p:cNvPr id="293" name="Google Shape;293;p26"/>
          <p:cNvPicPr preferRelativeResize="0"/>
          <p:nvPr/>
        </p:nvPicPr>
        <p:blipFill>
          <a:blip r:embed="rId4">
            <a:alphaModFix/>
          </a:blip>
          <a:stretch>
            <a:fillRect/>
          </a:stretch>
        </p:blipFill>
        <p:spPr>
          <a:xfrm>
            <a:off x="178562" y="2421967"/>
            <a:ext cx="212825" cy="212825"/>
          </a:xfrm>
          <a:prstGeom prst="rect">
            <a:avLst/>
          </a:prstGeom>
          <a:noFill/>
          <a:ln>
            <a:noFill/>
          </a:ln>
        </p:spPr>
      </p:pic>
      <p:sp>
        <p:nvSpPr>
          <p:cNvPr id="294" name="Google Shape;294;p26"/>
          <p:cNvSpPr txBox="1"/>
          <p:nvPr/>
        </p:nvSpPr>
        <p:spPr>
          <a:xfrm>
            <a:off x="98100" y="211850"/>
            <a:ext cx="6062100" cy="4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u="sng">
                <a:latin typeface="Lato"/>
                <a:ea typeface="Lato"/>
                <a:cs typeface="Lato"/>
                <a:sym typeface="Lato"/>
              </a:rPr>
              <a:t>FUNCTIONAL REQUIREMENTS</a:t>
            </a:r>
            <a:endParaRPr b="1" sz="2800" u="sng">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Application should allow the user to create and host an ev</a:t>
            </a:r>
            <a:r>
              <a:rPr lang="en">
                <a:solidFill>
                  <a:srgbClr val="FFFFFF"/>
                </a:solidFill>
                <a:latin typeface="Lato"/>
                <a:ea typeface="Lato"/>
                <a:cs typeface="Lato"/>
                <a:sym typeface="Lato"/>
              </a:rPr>
              <a:t>ent using </a:t>
            </a:r>
            <a:r>
              <a:rPr lang="en">
                <a:latin typeface="Lato"/>
                <a:ea typeface="Lato"/>
                <a:cs typeface="Lato"/>
                <a:sym typeface="Lato"/>
              </a:rPr>
              <a:t>their own login id</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Application should have specific map and location of </a:t>
            </a:r>
            <a:r>
              <a:rPr lang="en">
                <a:solidFill>
                  <a:srgbClr val="FFFFFF"/>
                </a:solidFill>
                <a:latin typeface="Lato"/>
                <a:ea typeface="Lato"/>
                <a:cs typeface="Lato"/>
                <a:sym typeface="Lato"/>
              </a:rPr>
              <a:t>an event</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application must be integrated with other se</a:t>
            </a:r>
            <a:r>
              <a:rPr lang="en">
                <a:solidFill>
                  <a:srgbClr val="FFFFFF"/>
                </a:solidFill>
                <a:latin typeface="Lato"/>
                <a:ea typeface="Lato"/>
                <a:cs typeface="Lato"/>
                <a:sym typeface="Lato"/>
              </a:rPr>
              <a:t>rvice apps like </a:t>
            </a:r>
            <a:r>
              <a:rPr lang="en">
                <a:latin typeface="Lato"/>
                <a:ea typeface="Lato"/>
                <a:cs typeface="Lato"/>
                <a:sym typeface="Lato"/>
              </a:rPr>
              <a:t>commute, payment solutions , etc</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application must have a feature for the</a:t>
            </a:r>
            <a:r>
              <a:rPr lang="en">
                <a:solidFill>
                  <a:srgbClr val="FFFFFF"/>
                </a:solidFill>
                <a:latin typeface="Lato"/>
                <a:ea typeface="Lato"/>
                <a:cs typeface="Lato"/>
                <a:sym typeface="Lato"/>
              </a:rPr>
              <a:t> user to add list of friends/</a:t>
            </a:r>
            <a:r>
              <a:rPr lang="en">
                <a:latin typeface="Lato"/>
                <a:ea typeface="Lato"/>
                <a:cs typeface="Lato"/>
                <a:sym typeface="Lato"/>
              </a:rPr>
              <a:t> family members to be invited</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app suggests various vendors for</a:t>
            </a:r>
            <a:r>
              <a:rPr lang="en">
                <a:solidFill>
                  <a:srgbClr val="FFFFFF"/>
                </a:solidFill>
                <a:latin typeface="Lato"/>
                <a:ea typeface="Lato"/>
                <a:cs typeface="Lato"/>
                <a:sym typeface="Lato"/>
              </a:rPr>
              <a:t> all the required services such as </a:t>
            </a:r>
            <a:r>
              <a:rPr lang="en">
                <a:latin typeface="Lato"/>
                <a:ea typeface="Lato"/>
                <a:cs typeface="Lato"/>
                <a:sym typeface="Lato"/>
              </a:rPr>
              <a:t>caterers, music bands/ artists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application must have pictur</a:t>
            </a:r>
            <a:r>
              <a:rPr lang="en">
                <a:solidFill>
                  <a:srgbClr val="FFFFFF"/>
                </a:solidFill>
                <a:latin typeface="Lato"/>
                <a:ea typeface="Lato"/>
                <a:cs typeface="Lato"/>
                <a:sym typeface="Lato"/>
              </a:rPr>
              <a:t>e and video upload feature</a:t>
            </a:r>
            <a:endParaRPr>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298" name="Shape 298"/>
        <p:cNvGrpSpPr/>
        <p:nvPr/>
      </p:nvGrpSpPr>
      <p:grpSpPr>
        <a:xfrm>
          <a:off x="0" y="0"/>
          <a:ext cx="0" cy="0"/>
          <a:chOff x="0" y="0"/>
          <a:chExt cx="0" cy="0"/>
        </a:xfrm>
      </p:grpSpPr>
      <p:sp>
        <p:nvSpPr>
          <p:cNvPr id="299" name="Google Shape;299;p27"/>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E6F4E4"/>
          </a:solidFill>
          <a:ln>
            <a:noFill/>
          </a:ln>
        </p:spPr>
      </p:sp>
      <p:grpSp>
        <p:nvGrpSpPr>
          <p:cNvPr id="300" name="Google Shape;300;p27"/>
          <p:cNvGrpSpPr/>
          <p:nvPr/>
        </p:nvGrpSpPr>
        <p:grpSpPr>
          <a:xfrm rot="10800000">
            <a:off x="7577623" y="211859"/>
            <a:ext cx="930320" cy="2560506"/>
            <a:chOff x="-1435027" y="1362018"/>
            <a:chExt cx="944104" cy="2598443"/>
          </a:xfrm>
        </p:grpSpPr>
        <p:sp>
          <p:nvSpPr>
            <p:cNvPr id="301" name="Google Shape;301;p27"/>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27"/>
          <p:cNvSpPr/>
          <p:nvPr/>
        </p:nvSpPr>
        <p:spPr>
          <a:xfrm rot="-2840">
            <a:off x="6068475" y="2092633"/>
            <a:ext cx="2904901" cy="2849102"/>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245270.jpg" id="324" name="Google Shape;324;p27"/>
          <p:cNvPicPr preferRelativeResize="0"/>
          <p:nvPr/>
        </p:nvPicPr>
        <p:blipFill rotWithShape="1">
          <a:blip r:embed="rId3">
            <a:alphaModFix/>
          </a:blip>
          <a:srcRect b="228" l="0" r="0" t="228"/>
          <a:stretch/>
        </p:blipFill>
        <p:spPr>
          <a:xfrm>
            <a:off x="6160201" y="2556800"/>
            <a:ext cx="2712781" cy="1920803"/>
          </a:xfrm>
          <a:prstGeom prst="rect">
            <a:avLst/>
          </a:prstGeom>
          <a:noFill/>
          <a:ln>
            <a:noFill/>
          </a:ln>
        </p:spPr>
      </p:pic>
      <p:pic>
        <p:nvPicPr>
          <p:cNvPr id="325" name="Google Shape;325;p27"/>
          <p:cNvPicPr preferRelativeResize="0"/>
          <p:nvPr/>
        </p:nvPicPr>
        <p:blipFill>
          <a:blip r:embed="rId4">
            <a:alphaModFix/>
          </a:blip>
          <a:stretch>
            <a:fillRect/>
          </a:stretch>
        </p:blipFill>
        <p:spPr>
          <a:xfrm>
            <a:off x="178562" y="2421967"/>
            <a:ext cx="212825" cy="212825"/>
          </a:xfrm>
          <a:prstGeom prst="rect">
            <a:avLst/>
          </a:prstGeom>
          <a:noFill/>
          <a:ln>
            <a:noFill/>
          </a:ln>
        </p:spPr>
      </p:pic>
      <p:sp>
        <p:nvSpPr>
          <p:cNvPr id="326" name="Google Shape;326;p27"/>
          <p:cNvSpPr txBox="1"/>
          <p:nvPr/>
        </p:nvSpPr>
        <p:spPr>
          <a:xfrm>
            <a:off x="98100" y="211850"/>
            <a:ext cx="6062100" cy="4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Lato"/>
                <a:ea typeface="Lato"/>
                <a:cs typeface="Lato"/>
                <a:sym typeface="Lato"/>
              </a:rPr>
              <a:t>CONTENT</a:t>
            </a:r>
            <a:r>
              <a:rPr b="1" lang="en" sz="3000" u="sng">
                <a:latin typeface="Lato"/>
                <a:ea typeface="Lato"/>
                <a:cs typeface="Lato"/>
                <a:sym typeface="Lato"/>
              </a:rPr>
              <a:t> REQUIREMENTS</a:t>
            </a:r>
            <a:endParaRPr b="1" sz="3000" u="sng">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Logged in users can see the uploaded picture having qualit</a:t>
            </a:r>
            <a:r>
              <a:rPr lang="en">
                <a:solidFill>
                  <a:srgbClr val="FFFFFF"/>
                </a:solidFill>
                <a:latin typeface="Lato"/>
                <a:ea typeface="Lato"/>
                <a:cs typeface="Lato"/>
                <a:sym typeface="Lato"/>
              </a:rPr>
              <a:t>y as per </a:t>
            </a:r>
            <a:r>
              <a:rPr lang="en">
                <a:latin typeface="Lato"/>
                <a:ea typeface="Lato"/>
                <a:cs typeface="Lato"/>
                <a:sym typeface="Lato"/>
              </a:rPr>
              <a:t>their phone’s specification</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user must have location on in order to use the in</a:t>
            </a:r>
            <a:r>
              <a:rPr lang="en">
                <a:solidFill>
                  <a:srgbClr val="FFFFFF"/>
                </a:solidFill>
                <a:latin typeface="Lato"/>
                <a:ea typeface="Lato"/>
                <a:cs typeface="Lato"/>
                <a:sym typeface="Lato"/>
              </a:rPr>
              <a:t>teractive feature </a:t>
            </a:r>
            <a:r>
              <a:rPr lang="en">
                <a:latin typeface="Lato"/>
                <a:ea typeface="Lato"/>
                <a:cs typeface="Lato"/>
                <a:sym typeface="Lato"/>
              </a:rPr>
              <a:t>of the application</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live news feed feature must be as per user’</a:t>
            </a:r>
            <a:r>
              <a:rPr lang="en">
                <a:solidFill>
                  <a:srgbClr val="FFFFFF"/>
                </a:solidFill>
                <a:latin typeface="Lato"/>
                <a:ea typeface="Lato"/>
                <a:cs typeface="Lato"/>
                <a:sym typeface="Lato"/>
              </a:rPr>
              <a:t>s timezone</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User must be able to add a profile picture o</a:t>
            </a:r>
            <a:r>
              <a:rPr lang="en">
                <a:solidFill>
                  <a:srgbClr val="FFFFFF"/>
                </a:solidFill>
                <a:latin typeface="Lato"/>
                <a:ea typeface="Lato"/>
                <a:cs typeface="Lato"/>
                <a:sym typeface="Lato"/>
              </a:rPr>
              <a:t>n their account</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profile picture must appear round a</a:t>
            </a:r>
            <a:r>
              <a:rPr lang="en">
                <a:solidFill>
                  <a:srgbClr val="FFFFFF"/>
                </a:solidFill>
                <a:latin typeface="Lato"/>
                <a:ea typeface="Lato"/>
                <a:cs typeface="Lato"/>
                <a:sym typeface="Lato"/>
              </a:rPr>
              <a:t>nd will be cropped from what </a:t>
            </a:r>
            <a:r>
              <a:rPr lang="en">
                <a:latin typeface="Lato"/>
                <a:ea typeface="Lato"/>
                <a:cs typeface="Lato"/>
                <a:sym typeface="Lato"/>
              </a:rPr>
              <a:t>has been uploaded by the user</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330" name="Shape 330"/>
        <p:cNvGrpSpPr/>
        <p:nvPr/>
      </p:nvGrpSpPr>
      <p:grpSpPr>
        <a:xfrm>
          <a:off x="0" y="0"/>
          <a:ext cx="0" cy="0"/>
          <a:chOff x="0" y="0"/>
          <a:chExt cx="0" cy="0"/>
        </a:xfrm>
      </p:grpSpPr>
      <p:sp>
        <p:nvSpPr>
          <p:cNvPr id="331" name="Google Shape;331;p28"/>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E6F4E4"/>
          </a:solidFill>
          <a:ln>
            <a:noFill/>
          </a:ln>
        </p:spPr>
      </p:sp>
      <p:grpSp>
        <p:nvGrpSpPr>
          <p:cNvPr id="332" name="Google Shape;332;p28"/>
          <p:cNvGrpSpPr/>
          <p:nvPr/>
        </p:nvGrpSpPr>
        <p:grpSpPr>
          <a:xfrm rot="10800000">
            <a:off x="7577623" y="211859"/>
            <a:ext cx="930320" cy="2560506"/>
            <a:chOff x="-1435027" y="1362018"/>
            <a:chExt cx="944104" cy="2598443"/>
          </a:xfrm>
        </p:grpSpPr>
        <p:sp>
          <p:nvSpPr>
            <p:cNvPr id="333" name="Google Shape;333;p28"/>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8"/>
          <p:cNvSpPr/>
          <p:nvPr/>
        </p:nvSpPr>
        <p:spPr>
          <a:xfrm rot="-2904">
            <a:off x="4722699" y="1900227"/>
            <a:ext cx="2841301" cy="3243902"/>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356" name="Google Shape;356;p28"/>
          <p:cNvPicPr preferRelativeResize="0"/>
          <p:nvPr/>
        </p:nvPicPr>
        <p:blipFill>
          <a:blip r:embed="rId3">
            <a:alphaModFix/>
          </a:blip>
          <a:stretch>
            <a:fillRect/>
          </a:stretch>
        </p:blipFill>
        <p:spPr>
          <a:xfrm>
            <a:off x="4719800" y="1922500"/>
            <a:ext cx="2845199" cy="3222975"/>
          </a:xfrm>
          <a:prstGeom prst="rect">
            <a:avLst/>
          </a:prstGeom>
          <a:noFill/>
          <a:ln>
            <a:noFill/>
          </a:ln>
          <a:effectLst>
            <a:outerShdw blurRad="228600" rotWithShape="0" algn="tl" dir="5400000" dist="50800">
              <a:srgbClr val="000000">
                <a:alpha val="54900"/>
              </a:srgbClr>
            </a:outerShdw>
          </a:effectLst>
        </p:spPr>
      </p:pic>
      <p:sp>
        <p:nvSpPr>
          <p:cNvPr id="357" name="Google Shape;357;p28"/>
          <p:cNvSpPr txBox="1"/>
          <p:nvPr/>
        </p:nvSpPr>
        <p:spPr>
          <a:xfrm>
            <a:off x="350350" y="1093975"/>
            <a:ext cx="4933200" cy="12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600">
                <a:latin typeface="Lato"/>
                <a:ea typeface="Lato"/>
                <a:cs typeface="Lato"/>
                <a:sym typeface="Lato"/>
              </a:rPr>
              <a:t>STRUCTURE </a:t>
            </a:r>
            <a:r>
              <a:rPr b="1" i="1" lang="en" sz="3600">
                <a:latin typeface="Lato"/>
                <a:ea typeface="Lato"/>
                <a:cs typeface="Lato"/>
                <a:sym typeface="Lato"/>
              </a:rPr>
              <a:t>PLANE</a:t>
            </a:r>
            <a:endParaRPr b="1" i="1" sz="36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361" name="Shape 361"/>
        <p:cNvGrpSpPr/>
        <p:nvPr/>
      </p:nvGrpSpPr>
      <p:grpSpPr>
        <a:xfrm>
          <a:off x="0" y="0"/>
          <a:ext cx="0" cy="0"/>
          <a:chOff x="0" y="0"/>
          <a:chExt cx="0" cy="0"/>
        </a:xfrm>
      </p:grpSpPr>
      <p:sp>
        <p:nvSpPr>
          <p:cNvPr id="362" name="Google Shape;362;p29"/>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E6F4E4"/>
          </a:solidFill>
          <a:ln>
            <a:noFill/>
          </a:ln>
        </p:spPr>
      </p:sp>
      <p:grpSp>
        <p:nvGrpSpPr>
          <p:cNvPr id="363" name="Google Shape;363;p29"/>
          <p:cNvGrpSpPr/>
          <p:nvPr/>
        </p:nvGrpSpPr>
        <p:grpSpPr>
          <a:xfrm rot="10800000">
            <a:off x="8271475" y="85570"/>
            <a:ext cx="703546" cy="2100061"/>
            <a:chOff x="-1435027" y="1362018"/>
            <a:chExt cx="944104" cy="2598443"/>
          </a:xfrm>
        </p:grpSpPr>
        <p:sp>
          <p:nvSpPr>
            <p:cNvPr id="364" name="Google Shape;364;p29"/>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6" name="Google Shape;386;p29"/>
          <p:cNvPicPr preferRelativeResize="0"/>
          <p:nvPr/>
        </p:nvPicPr>
        <p:blipFill>
          <a:blip r:embed="rId3">
            <a:alphaModFix/>
          </a:blip>
          <a:stretch>
            <a:fillRect/>
          </a:stretch>
        </p:blipFill>
        <p:spPr>
          <a:xfrm>
            <a:off x="178562" y="2421967"/>
            <a:ext cx="212825" cy="212825"/>
          </a:xfrm>
          <a:prstGeom prst="rect">
            <a:avLst/>
          </a:prstGeom>
          <a:noFill/>
          <a:ln>
            <a:noFill/>
          </a:ln>
        </p:spPr>
      </p:pic>
      <p:sp>
        <p:nvSpPr>
          <p:cNvPr id="387" name="Google Shape;387;p29"/>
          <p:cNvSpPr txBox="1"/>
          <p:nvPr/>
        </p:nvSpPr>
        <p:spPr>
          <a:xfrm>
            <a:off x="98100" y="211850"/>
            <a:ext cx="6062100" cy="4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Lato"/>
                <a:ea typeface="Lato"/>
                <a:cs typeface="Lato"/>
                <a:sym typeface="Lato"/>
              </a:rPr>
              <a:t>CONCEPTUAL MODEL</a:t>
            </a:r>
            <a:endParaRPr b="1" sz="3000" u="sng">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latin typeface="Lato"/>
                <a:ea typeface="Lato"/>
                <a:cs typeface="Lato"/>
                <a:sym typeface="Lato"/>
              </a:rPr>
              <a:t>Users’ impressions of how the interactive components we create</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latin typeface="Lato"/>
                <a:ea typeface="Lato"/>
                <a:cs typeface="Lato"/>
                <a:sym typeface="Lato"/>
              </a:rPr>
              <a:t>will behave are known as conceptual models.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whole application behaves consistently</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home button is signified by the home icon an</a:t>
            </a:r>
            <a:r>
              <a:rPr lang="en">
                <a:solidFill>
                  <a:srgbClr val="FFFFFF"/>
                </a:solidFill>
                <a:latin typeface="Lato"/>
                <a:ea typeface="Lato"/>
                <a:cs typeface="Lato"/>
                <a:sym typeface="Lato"/>
              </a:rPr>
              <a:t>d the logo as well</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user can navigate back to a few screens f</a:t>
            </a:r>
            <a:r>
              <a:rPr lang="en">
                <a:solidFill>
                  <a:srgbClr val="FFFFFF"/>
                </a:solidFill>
                <a:latin typeface="Lato"/>
                <a:ea typeface="Lato"/>
                <a:cs typeface="Lato"/>
                <a:sym typeface="Lato"/>
              </a:rPr>
              <a:t>rom anywhere as they</a:t>
            </a:r>
            <a:r>
              <a:rPr lang="en">
                <a:latin typeface="Lato"/>
                <a:ea typeface="Lato"/>
                <a:cs typeface="Lato"/>
                <a:sym typeface="Lato"/>
              </a:rPr>
              <a:t> have been provided in the nav bar for the ea</a:t>
            </a:r>
            <a:r>
              <a:rPr lang="en">
                <a:solidFill>
                  <a:srgbClr val="FFFFFF"/>
                </a:solidFill>
                <a:latin typeface="Lato"/>
                <a:ea typeface="Lato"/>
                <a:cs typeface="Lato"/>
                <a:sym typeface="Lato"/>
              </a:rPr>
              <a:t>se of user</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heart icon is used to signify the eve</a:t>
            </a:r>
            <a:r>
              <a:rPr lang="en">
                <a:solidFill>
                  <a:srgbClr val="FFFFFF"/>
                </a:solidFill>
                <a:latin typeface="Lato"/>
                <a:ea typeface="Lato"/>
                <a:cs typeface="Lato"/>
                <a:sym typeface="Lato"/>
              </a:rPr>
              <a:t>nts liked or marked as favorite </a:t>
            </a:r>
            <a:r>
              <a:rPr lang="en">
                <a:latin typeface="Lato"/>
                <a:ea typeface="Lato"/>
                <a:cs typeface="Lato"/>
                <a:sym typeface="Lato"/>
              </a:rPr>
              <a:t>by the user</a:t>
            </a:r>
            <a:endParaRPr>
              <a:latin typeface="Lato"/>
              <a:ea typeface="Lato"/>
              <a:cs typeface="Lato"/>
              <a:sym typeface="Lato"/>
            </a:endParaRPr>
          </a:p>
        </p:txBody>
      </p:sp>
      <p:pic>
        <p:nvPicPr>
          <p:cNvPr id="388" name="Google Shape;388;p29"/>
          <p:cNvPicPr preferRelativeResize="0"/>
          <p:nvPr/>
        </p:nvPicPr>
        <p:blipFill>
          <a:blip r:embed="rId4">
            <a:alphaModFix/>
          </a:blip>
          <a:stretch>
            <a:fillRect/>
          </a:stretch>
        </p:blipFill>
        <p:spPr>
          <a:xfrm>
            <a:off x="6131900" y="2185624"/>
            <a:ext cx="2778050" cy="2644100"/>
          </a:xfrm>
          <a:prstGeom prst="rect">
            <a:avLst/>
          </a:prstGeom>
          <a:noFill/>
          <a:ln cap="flat" cmpd="sng" w="38100">
            <a:solidFill>
              <a:schemeClr val="lt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392" name="Shape 392"/>
        <p:cNvGrpSpPr/>
        <p:nvPr/>
      </p:nvGrpSpPr>
      <p:grpSpPr>
        <a:xfrm>
          <a:off x="0" y="0"/>
          <a:ext cx="0" cy="0"/>
          <a:chOff x="0" y="0"/>
          <a:chExt cx="0" cy="0"/>
        </a:xfrm>
      </p:grpSpPr>
      <p:sp>
        <p:nvSpPr>
          <p:cNvPr id="393" name="Google Shape;393;p30"/>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E6F4E4"/>
          </a:solidFill>
          <a:ln>
            <a:noFill/>
          </a:ln>
        </p:spPr>
      </p:sp>
      <p:grpSp>
        <p:nvGrpSpPr>
          <p:cNvPr id="394" name="Google Shape;394;p30"/>
          <p:cNvGrpSpPr/>
          <p:nvPr/>
        </p:nvGrpSpPr>
        <p:grpSpPr>
          <a:xfrm rot="10800000">
            <a:off x="7577623" y="211859"/>
            <a:ext cx="930320" cy="2560506"/>
            <a:chOff x="-1435027" y="1362018"/>
            <a:chExt cx="944104" cy="2598443"/>
          </a:xfrm>
        </p:grpSpPr>
        <p:sp>
          <p:nvSpPr>
            <p:cNvPr id="395" name="Google Shape;395;p30"/>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0"/>
          <p:cNvSpPr/>
          <p:nvPr/>
        </p:nvSpPr>
        <p:spPr>
          <a:xfrm rot="-2840">
            <a:off x="6068475" y="2092633"/>
            <a:ext cx="2904901" cy="2849102"/>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418" name="Google Shape;418;p30"/>
          <p:cNvPicPr preferRelativeResize="0"/>
          <p:nvPr/>
        </p:nvPicPr>
        <p:blipFill>
          <a:blip r:embed="rId3">
            <a:alphaModFix/>
          </a:blip>
          <a:stretch>
            <a:fillRect/>
          </a:stretch>
        </p:blipFill>
        <p:spPr>
          <a:xfrm>
            <a:off x="178562" y="2421967"/>
            <a:ext cx="212825" cy="212825"/>
          </a:xfrm>
          <a:prstGeom prst="rect">
            <a:avLst/>
          </a:prstGeom>
          <a:noFill/>
          <a:ln>
            <a:noFill/>
          </a:ln>
        </p:spPr>
      </p:pic>
      <p:sp>
        <p:nvSpPr>
          <p:cNvPr id="419" name="Google Shape;419;p30"/>
          <p:cNvSpPr txBox="1"/>
          <p:nvPr/>
        </p:nvSpPr>
        <p:spPr>
          <a:xfrm>
            <a:off x="98100" y="211850"/>
            <a:ext cx="6062100" cy="4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Lato"/>
                <a:ea typeface="Lato"/>
                <a:cs typeface="Lato"/>
                <a:sym typeface="Lato"/>
              </a:rPr>
              <a:t>ERROR HANDLING</a:t>
            </a:r>
            <a:endParaRPr b="1" sz="3000" u="sng">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Error handling involves dealing with user error—what does th</a:t>
            </a:r>
            <a:r>
              <a:rPr lang="en">
                <a:solidFill>
                  <a:srgbClr val="FFFFFF"/>
                </a:solidFill>
                <a:latin typeface="Lato"/>
                <a:ea typeface="Lato"/>
                <a:cs typeface="Lato"/>
                <a:sym typeface="Lato"/>
              </a:rPr>
              <a:t>e system do</a:t>
            </a:r>
            <a:r>
              <a:rPr lang="en">
                <a:latin typeface="Lato"/>
                <a:ea typeface="Lato"/>
                <a:cs typeface="Lato"/>
                <a:sym typeface="Lato"/>
              </a:rPr>
              <a:t> when people make mistakes, and what can the system do to </a:t>
            </a:r>
            <a:r>
              <a:rPr lang="en">
                <a:solidFill>
                  <a:srgbClr val="FFFFFF"/>
                </a:solidFill>
                <a:latin typeface="Lato"/>
                <a:ea typeface="Lato"/>
                <a:cs typeface="Lato"/>
                <a:sym typeface="Lato"/>
              </a:rPr>
              <a:t>prevent those</a:t>
            </a:r>
            <a:r>
              <a:rPr lang="en">
                <a:latin typeface="Lato"/>
                <a:ea typeface="Lato"/>
                <a:cs typeface="Lato"/>
                <a:sym typeface="Lato"/>
              </a:rPr>
              <a:t> mistakes from happening in the first place?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We have provided user known icons so that the w</a:t>
            </a:r>
            <a:r>
              <a:rPr lang="en">
                <a:solidFill>
                  <a:srgbClr val="FFFFFF"/>
                </a:solidFill>
                <a:latin typeface="Lato"/>
                <a:ea typeface="Lato"/>
                <a:cs typeface="Lato"/>
                <a:sym typeface="Lato"/>
              </a:rPr>
              <a:t>hole UI looks </a:t>
            </a:r>
            <a:r>
              <a:rPr lang="en">
                <a:latin typeface="Lato"/>
                <a:ea typeface="Lato"/>
                <a:cs typeface="Lato"/>
                <a:sym typeface="Lato"/>
              </a:rPr>
              <a:t>familiar and avoids error from user part </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If the user makes an error while browsing th</a:t>
            </a:r>
            <a:r>
              <a:rPr lang="en">
                <a:solidFill>
                  <a:srgbClr val="FFFFFF"/>
                </a:solidFill>
                <a:latin typeface="Lato"/>
                <a:ea typeface="Lato"/>
                <a:cs typeface="Lato"/>
                <a:sym typeface="Lato"/>
              </a:rPr>
              <a:t>rough the UI, we have </a:t>
            </a:r>
            <a:r>
              <a:rPr lang="en">
                <a:latin typeface="Lato"/>
                <a:ea typeface="Lato"/>
                <a:cs typeface="Lato"/>
                <a:sym typeface="Lato"/>
              </a:rPr>
              <a:t>provided a live chat option where the user</a:t>
            </a:r>
            <a:r>
              <a:rPr lang="en">
                <a:solidFill>
                  <a:srgbClr val="FFFFFF"/>
                </a:solidFill>
                <a:latin typeface="Lato"/>
                <a:ea typeface="Lato"/>
                <a:cs typeface="Lato"/>
                <a:sym typeface="Lato"/>
              </a:rPr>
              <a:t>  can directly talk with an </a:t>
            </a:r>
            <a:r>
              <a:rPr lang="en">
                <a:latin typeface="Lato"/>
                <a:ea typeface="Lato"/>
                <a:cs typeface="Lato"/>
                <a:sym typeface="Lato"/>
              </a:rPr>
              <a:t>expert</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 order to recover from an error ma</a:t>
            </a:r>
            <a:r>
              <a:rPr lang="en">
                <a:solidFill>
                  <a:srgbClr val="FFFFFF"/>
                </a:solidFill>
                <a:latin typeface="Lato"/>
                <a:ea typeface="Lato"/>
                <a:cs typeface="Lato"/>
                <a:sym typeface="Lato"/>
              </a:rPr>
              <a:t>de by the user we have provided </a:t>
            </a:r>
            <a:r>
              <a:rPr lang="en">
                <a:latin typeface="Lato"/>
                <a:ea typeface="Lato"/>
                <a:cs typeface="Lato"/>
                <a:sym typeface="Lato"/>
              </a:rPr>
              <a:t>a contact us option so that the user </a:t>
            </a:r>
            <a:r>
              <a:rPr lang="en">
                <a:solidFill>
                  <a:srgbClr val="FFFFFF"/>
                </a:solidFill>
                <a:latin typeface="Lato"/>
                <a:ea typeface="Lato"/>
                <a:cs typeface="Lato"/>
                <a:sym typeface="Lato"/>
              </a:rPr>
              <a:t>can feel free to sek help</a:t>
            </a:r>
            <a:endParaRPr>
              <a:solidFill>
                <a:srgbClr val="FFFFFF"/>
              </a:solidFill>
              <a:latin typeface="Lato"/>
              <a:ea typeface="Lato"/>
              <a:cs typeface="Lato"/>
              <a:sym typeface="Lato"/>
            </a:endParaRPr>
          </a:p>
        </p:txBody>
      </p:sp>
      <p:pic>
        <p:nvPicPr>
          <p:cNvPr id="420" name="Google Shape;420;p30"/>
          <p:cNvPicPr preferRelativeResize="0"/>
          <p:nvPr/>
        </p:nvPicPr>
        <p:blipFill>
          <a:blip r:embed="rId4">
            <a:alphaModFix/>
          </a:blip>
          <a:stretch>
            <a:fillRect/>
          </a:stretch>
        </p:blipFill>
        <p:spPr>
          <a:xfrm>
            <a:off x="6300362" y="1453375"/>
            <a:ext cx="2441125" cy="3489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F4CC">
            <a:alpha val="77090"/>
          </a:srgbClr>
        </a:solidFill>
      </p:bgPr>
    </p:bg>
    <p:spTree>
      <p:nvGrpSpPr>
        <p:cNvPr id="424" name="Shape 424"/>
        <p:cNvGrpSpPr/>
        <p:nvPr/>
      </p:nvGrpSpPr>
      <p:grpSpPr>
        <a:xfrm>
          <a:off x="0" y="0"/>
          <a:ext cx="0" cy="0"/>
          <a:chOff x="0" y="0"/>
          <a:chExt cx="0" cy="0"/>
        </a:xfrm>
      </p:grpSpPr>
      <p:pic>
        <p:nvPicPr>
          <p:cNvPr id="425" name="Google Shape;425;p31"/>
          <p:cNvPicPr preferRelativeResize="0"/>
          <p:nvPr/>
        </p:nvPicPr>
        <p:blipFill>
          <a:blip r:embed="rId3">
            <a:alphaModFix/>
          </a:blip>
          <a:stretch>
            <a:fillRect/>
          </a:stretch>
        </p:blipFill>
        <p:spPr>
          <a:xfrm>
            <a:off x="152400" y="67225"/>
            <a:ext cx="8666624" cy="5020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F4CC">
            <a:alpha val="77090"/>
          </a:srgbClr>
        </a:solidFill>
      </p:bgPr>
    </p:bg>
    <p:spTree>
      <p:nvGrpSpPr>
        <p:cNvPr id="121" name="Shape 121"/>
        <p:cNvGrpSpPr/>
        <p:nvPr/>
      </p:nvGrpSpPr>
      <p:grpSpPr>
        <a:xfrm>
          <a:off x="0" y="0"/>
          <a:ext cx="0" cy="0"/>
          <a:chOff x="0" y="0"/>
          <a:chExt cx="0" cy="0"/>
        </a:xfrm>
      </p:grpSpPr>
      <p:sp>
        <p:nvSpPr>
          <p:cNvPr id="122" name="Google Shape;122;p14"/>
          <p:cNvSpPr txBox="1"/>
          <p:nvPr/>
        </p:nvSpPr>
        <p:spPr>
          <a:xfrm>
            <a:off x="201700" y="414600"/>
            <a:ext cx="4758000" cy="41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u="sng">
                <a:latin typeface="EB Garamond"/>
                <a:ea typeface="EB Garamond"/>
                <a:cs typeface="EB Garamond"/>
                <a:sym typeface="EB Garamond"/>
              </a:rPr>
              <a:t>Existing Application</a:t>
            </a:r>
            <a:endParaRPr b="1" sz="1600" u="sng">
              <a:latin typeface="EB Garamond"/>
              <a:ea typeface="EB Garamond"/>
              <a:cs typeface="EB Garamond"/>
              <a:sym typeface="EB Garamond"/>
            </a:endParaRPr>
          </a:p>
          <a:p>
            <a:pPr indent="0" lvl="0" marL="0" rtl="0" algn="l">
              <a:spcBef>
                <a:spcPts val="0"/>
              </a:spcBef>
              <a:spcAft>
                <a:spcPts val="0"/>
              </a:spcAft>
              <a:buNone/>
            </a:pPr>
            <a:r>
              <a:t/>
            </a:r>
            <a:endParaRPr sz="1600">
              <a:latin typeface="EB Garamond"/>
              <a:ea typeface="EB Garamond"/>
              <a:cs typeface="EB Garamond"/>
              <a:sym typeface="EB Garamond"/>
            </a:endParaRPr>
          </a:p>
          <a:p>
            <a:pPr indent="0" lvl="0" marL="0" rtl="0" algn="l">
              <a:spcBef>
                <a:spcPts val="0"/>
              </a:spcBef>
              <a:spcAft>
                <a:spcPts val="0"/>
              </a:spcAft>
              <a:buNone/>
            </a:pPr>
            <a:r>
              <a:rPr lang="en" sz="1600">
                <a:latin typeface="EB Garamond"/>
                <a:ea typeface="EB Garamond"/>
                <a:cs typeface="EB Garamond"/>
                <a:sym typeface="EB Garamond"/>
              </a:rPr>
              <a:t>The applications currently available for Event Management do not provide the ease of creating the event and organising it as per their demand.</a:t>
            </a:r>
            <a:endParaRPr sz="1600">
              <a:latin typeface="EB Garamond"/>
              <a:ea typeface="EB Garamond"/>
              <a:cs typeface="EB Garamond"/>
              <a:sym typeface="EB Garamond"/>
            </a:endParaRPr>
          </a:p>
          <a:p>
            <a:pPr indent="0" lvl="0" marL="0" rtl="0" algn="l">
              <a:spcBef>
                <a:spcPts val="0"/>
              </a:spcBef>
              <a:spcAft>
                <a:spcPts val="0"/>
              </a:spcAft>
              <a:buNone/>
            </a:pPr>
            <a:r>
              <a:t/>
            </a:r>
            <a:endParaRPr sz="1600">
              <a:latin typeface="EB Garamond"/>
              <a:ea typeface="EB Garamond"/>
              <a:cs typeface="EB Garamond"/>
              <a:sym typeface="EB Garamond"/>
            </a:endParaRPr>
          </a:p>
          <a:p>
            <a:pPr indent="-330200" lvl="0" marL="457200" rtl="0" algn="l">
              <a:spcBef>
                <a:spcPts val="0"/>
              </a:spcBef>
              <a:spcAft>
                <a:spcPts val="0"/>
              </a:spcAft>
              <a:buSzPts val="1600"/>
              <a:buFont typeface="EB Garamond"/>
              <a:buChar char="●"/>
            </a:pPr>
            <a:r>
              <a:rPr lang="en" sz="1600">
                <a:latin typeface="EB Garamond"/>
                <a:ea typeface="EB Garamond"/>
                <a:cs typeface="EB Garamond"/>
                <a:sym typeface="EB Garamond"/>
              </a:rPr>
              <a:t>VenYou  provides its customers </a:t>
            </a:r>
            <a:r>
              <a:rPr lang="en" sz="1600">
                <a:latin typeface="EB Garamond"/>
                <a:ea typeface="EB Garamond"/>
                <a:cs typeface="EB Garamond"/>
                <a:sym typeface="EB Garamond"/>
              </a:rPr>
              <a:t>personalized</a:t>
            </a:r>
            <a:r>
              <a:rPr lang="en" sz="1600">
                <a:latin typeface="EB Garamond"/>
                <a:ea typeface="EB Garamond"/>
                <a:cs typeface="EB Garamond"/>
                <a:sym typeface="EB Garamond"/>
              </a:rPr>
              <a:t>, exclusive event experience</a:t>
            </a:r>
            <a:endParaRPr sz="1600">
              <a:latin typeface="EB Garamond"/>
              <a:ea typeface="EB Garamond"/>
              <a:cs typeface="EB Garamond"/>
              <a:sym typeface="EB Garamond"/>
            </a:endParaRPr>
          </a:p>
          <a:p>
            <a:pPr indent="0" lvl="0" marL="457200" rtl="0" algn="l">
              <a:spcBef>
                <a:spcPts val="0"/>
              </a:spcBef>
              <a:spcAft>
                <a:spcPts val="0"/>
              </a:spcAft>
              <a:buNone/>
            </a:pPr>
            <a:r>
              <a:t/>
            </a:r>
            <a:endParaRPr sz="1600">
              <a:latin typeface="EB Garamond"/>
              <a:ea typeface="EB Garamond"/>
              <a:cs typeface="EB Garamond"/>
              <a:sym typeface="EB Garamond"/>
            </a:endParaRPr>
          </a:p>
          <a:p>
            <a:pPr indent="-330200" lvl="0" marL="457200" rtl="0" algn="l">
              <a:spcBef>
                <a:spcPts val="0"/>
              </a:spcBef>
              <a:spcAft>
                <a:spcPts val="0"/>
              </a:spcAft>
              <a:buSzPts val="1600"/>
              <a:buFont typeface="EB Garamond"/>
              <a:buChar char="●"/>
            </a:pPr>
            <a:r>
              <a:rPr lang="en" sz="1600">
                <a:latin typeface="EB Garamond"/>
                <a:ea typeface="EB Garamond"/>
                <a:cs typeface="EB Garamond"/>
                <a:sym typeface="EB Garamond"/>
              </a:rPr>
              <a:t>We provide completely integrated solution, quick and easy ways to embed event checkout</a:t>
            </a:r>
            <a:endParaRPr sz="1600">
              <a:latin typeface="EB Garamond"/>
              <a:ea typeface="EB Garamond"/>
              <a:cs typeface="EB Garamond"/>
              <a:sym typeface="EB Garamond"/>
            </a:endParaRPr>
          </a:p>
          <a:p>
            <a:pPr indent="0" lvl="0" marL="457200" rtl="0" algn="l">
              <a:spcBef>
                <a:spcPts val="0"/>
              </a:spcBef>
              <a:spcAft>
                <a:spcPts val="0"/>
              </a:spcAft>
              <a:buNone/>
            </a:pPr>
            <a:r>
              <a:t/>
            </a:r>
            <a:endParaRPr sz="1600">
              <a:latin typeface="EB Garamond"/>
              <a:ea typeface="EB Garamond"/>
              <a:cs typeface="EB Garamond"/>
              <a:sym typeface="EB Garamond"/>
            </a:endParaRPr>
          </a:p>
          <a:p>
            <a:pPr indent="-330200" lvl="0" marL="457200" rtl="0" algn="l">
              <a:spcBef>
                <a:spcPts val="0"/>
              </a:spcBef>
              <a:spcAft>
                <a:spcPts val="0"/>
              </a:spcAft>
              <a:buSzPts val="1600"/>
              <a:buFont typeface="EB Garamond"/>
              <a:buChar char="●"/>
            </a:pPr>
            <a:r>
              <a:rPr lang="en" sz="1600">
                <a:latin typeface="EB Garamond"/>
                <a:ea typeface="EB Garamond"/>
                <a:cs typeface="EB Garamond"/>
                <a:sym typeface="EB Garamond"/>
              </a:rPr>
              <a:t>VenYou allows you to take control of your brand and own the entire customer brand experience</a:t>
            </a:r>
            <a:endParaRPr sz="1600">
              <a:latin typeface="EB Garamond"/>
              <a:ea typeface="EB Garamond"/>
              <a:cs typeface="EB Garamond"/>
              <a:sym typeface="EB Garamond"/>
            </a:endParaRPr>
          </a:p>
        </p:txBody>
      </p:sp>
      <p:pic>
        <p:nvPicPr>
          <p:cNvPr id="123" name="Google Shape;123;p14"/>
          <p:cNvPicPr preferRelativeResize="0"/>
          <p:nvPr/>
        </p:nvPicPr>
        <p:blipFill>
          <a:blip r:embed="rId3">
            <a:alphaModFix/>
          </a:blip>
          <a:stretch>
            <a:fillRect/>
          </a:stretch>
        </p:blipFill>
        <p:spPr>
          <a:xfrm>
            <a:off x="5137350" y="500300"/>
            <a:ext cx="3807225" cy="3601051"/>
          </a:xfrm>
          <a:prstGeom prst="rect">
            <a:avLst/>
          </a:prstGeom>
          <a:noFill/>
          <a:ln cap="flat" cmpd="sng" w="28575">
            <a:solidFill>
              <a:srgbClr val="00FFFF"/>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429" name="Shape 429"/>
        <p:cNvGrpSpPr/>
        <p:nvPr/>
      </p:nvGrpSpPr>
      <p:grpSpPr>
        <a:xfrm>
          <a:off x="0" y="0"/>
          <a:ext cx="0" cy="0"/>
          <a:chOff x="0" y="0"/>
          <a:chExt cx="0" cy="0"/>
        </a:xfrm>
      </p:grpSpPr>
      <p:pic>
        <p:nvPicPr>
          <p:cNvPr id="430" name="Google Shape;430;p32"/>
          <p:cNvPicPr preferRelativeResize="0"/>
          <p:nvPr/>
        </p:nvPicPr>
        <p:blipFill>
          <a:blip r:embed="rId3">
            <a:alphaModFix/>
          </a:blip>
          <a:stretch>
            <a:fillRect/>
          </a:stretch>
        </p:blipFill>
        <p:spPr>
          <a:xfrm>
            <a:off x="134475" y="85175"/>
            <a:ext cx="8807826" cy="4946275"/>
          </a:xfrm>
          <a:prstGeom prst="rect">
            <a:avLst/>
          </a:prstGeom>
          <a:noFill/>
          <a:ln>
            <a:noFill/>
          </a:ln>
        </p:spPr>
      </p:pic>
      <p:sp>
        <p:nvSpPr>
          <p:cNvPr id="431" name="Google Shape;431;p32"/>
          <p:cNvSpPr txBox="1"/>
          <p:nvPr/>
        </p:nvSpPr>
        <p:spPr>
          <a:xfrm>
            <a:off x="2599750" y="2149263"/>
            <a:ext cx="47850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Lato"/>
                <a:ea typeface="Lato"/>
                <a:cs typeface="Lato"/>
                <a:sym typeface="Lato"/>
              </a:rPr>
              <a:t>WIREFRAMES</a:t>
            </a:r>
            <a:endParaRPr sz="4800">
              <a:solidFill>
                <a:srgbClr val="434343"/>
              </a:solidFill>
              <a:latin typeface="Lato"/>
              <a:ea typeface="Lato"/>
              <a:cs typeface="Lato"/>
              <a:sym typeface="Lato"/>
            </a:endParaRPr>
          </a:p>
        </p:txBody>
      </p:sp>
      <p:sp>
        <p:nvSpPr>
          <p:cNvPr id="432" name="Google Shape;432;p32"/>
          <p:cNvSpPr txBox="1"/>
          <p:nvPr/>
        </p:nvSpPr>
        <p:spPr>
          <a:xfrm>
            <a:off x="2466650" y="3896150"/>
            <a:ext cx="63489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Mockup link of VenYou: </a:t>
            </a:r>
            <a:r>
              <a:rPr lang="en" sz="1800" u="sng">
                <a:solidFill>
                  <a:schemeClr val="hlink"/>
                </a:solidFill>
                <a:hlinkClick r:id="rId4"/>
              </a:rPr>
              <a:t>https://app.moqups.com/BTSOAbCflM/edit/page/a6b98f658</a:t>
            </a:r>
            <a:endParaRPr sz="18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6" name="Shape 436"/>
        <p:cNvGrpSpPr/>
        <p:nvPr/>
      </p:nvGrpSpPr>
      <p:grpSpPr>
        <a:xfrm>
          <a:off x="0" y="0"/>
          <a:ext cx="0" cy="0"/>
          <a:chOff x="0" y="0"/>
          <a:chExt cx="0" cy="0"/>
        </a:xfrm>
      </p:grpSpPr>
      <p:sp>
        <p:nvSpPr>
          <p:cNvPr id="437" name="Google Shape;437;p33"/>
          <p:cNvSpPr/>
          <p:nvPr/>
        </p:nvSpPr>
        <p:spPr>
          <a:xfrm flipH="1" rot="-922035">
            <a:off x="7726095" y="3412684"/>
            <a:ext cx="1101172" cy="1101172"/>
          </a:xfrm>
          <a:prstGeom prst="lightningBolt">
            <a:avLst/>
          </a:prstGeom>
          <a:solidFill>
            <a:srgbClr val="FFFF00"/>
          </a:solidFill>
          <a:ln cap="flat" cmpd="sng" w="38100">
            <a:solidFill>
              <a:srgbClr val="FFFFFF"/>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rot="430333">
            <a:off x="155921" y="116604"/>
            <a:ext cx="967529" cy="1258056"/>
          </a:xfrm>
          <a:prstGeom prst="lightningBolt">
            <a:avLst/>
          </a:prstGeom>
          <a:solidFill>
            <a:srgbClr val="FF9A00"/>
          </a:solidFill>
          <a:ln cap="flat" cmpd="sng" w="38100">
            <a:solidFill>
              <a:srgbClr val="FFFFFF"/>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33"/>
          <p:cNvPicPr preferRelativeResize="0"/>
          <p:nvPr/>
        </p:nvPicPr>
        <p:blipFill>
          <a:blip r:embed="rId3">
            <a:alphaModFix/>
          </a:blip>
          <a:stretch>
            <a:fillRect/>
          </a:stretch>
        </p:blipFill>
        <p:spPr>
          <a:xfrm>
            <a:off x="783575" y="234475"/>
            <a:ext cx="2320450" cy="4198351"/>
          </a:xfrm>
          <a:prstGeom prst="rect">
            <a:avLst/>
          </a:prstGeom>
          <a:noFill/>
          <a:ln>
            <a:noFill/>
          </a:ln>
        </p:spPr>
      </p:pic>
      <p:pic>
        <p:nvPicPr>
          <p:cNvPr id="440" name="Google Shape;440;p33"/>
          <p:cNvPicPr preferRelativeResize="0"/>
          <p:nvPr/>
        </p:nvPicPr>
        <p:blipFill>
          <a:blip r:embed="rId4">
            <a:alphaModFix/>
          </a:blip>
          <a:stretch>
            <a:fillRect/>
          </a:stretch>
        </p:blipFill>
        <p:spPr>
          <a:xfrm>
            <a:off x="6006300" y="288150"/>
            <a:ext cx="2261125" cy="4091001"/>
          </a:xfrm>
          <a:prstGeom prst="rect">
            <a:avLst/>
          </a:prstGeom>
          <a:noFill/>
          <a:ln>
            <a:noFill/>
          </a:ln>
        </p:spPr>
      </p:pic>
      <p:pic>
        <p:nvPicPr>
          <p:cNvPr id="441" name="Google Shape;441;p33"/>
          <p:cNvPicPr preferRelativeResize="0"/>
          <p:nvPr/>
        </p:nvPicPr>
        <p:blipFill>
          <a:blip r:embed="rId5">
            <a:alphaModFix/>
          </a:blip>
          <a:stretch>
            <a:fillRect/>
          </a:stretch>
        </p:blipFill>
        <p:spPr>
          <a:xfrm>
            <a:off x="3424600" y="234475"/>
            <a:ext cx="2261125" cy="4198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445" name="Shape 445"/>
        <p:cNvGrpSpPr/>
        <p:nvPr/>
      </p:nvGrpSpPr>
      <p:grpSpPr>
        <a:xfrm>
          <a:off x="0" y="0"/>
          <a:ext cx="0" cy="0"/>
          <a:chOff x="0" y="0"/>
          <a:chExt cx="0" cy="0"/>
        </a:xfrm>
      </p:grpSpPr>
      <p:sp>
        <p:nvSpPr>
          <p:cNvPr id="446" name="Google Shape;446;p34"/>
          <p:cNvSpPr/>
          <p:nvPr/>
        </p:nvSpPr>
        <p:spPr>
          <a:xfrm rot="10800000">
            <a:off x="3162300" y="-6125"/>
            <a:ext cx="5981700" cy="5159131"/>
          </a:xfrm>
          <a:custGeom>
            <a:rect b="b" l="l" r="r" t="t"/>
            <a:pathLst>
              <a:path extrusionOk="0" h="205359" w="239268">
                <a:moveTo>
                  <a:pt x="0" y="0"/>
                </a:moveTo>
                <a:lnTo>
                  <a:pt x="0" y="205359"/>
                </a:lnTo>
                <a:lnTo>
                  <a:pt x="239268" y="205359"/>
                </a:lnTo>
                <a:lnTo>
                  <a:pt x="103632" y="0"/>
                </a:lnTo>
                <a:close/>
              </a:path>
            </a:pathLst>
          </a:custGeom>
          <a:solidFill>
            <a:srgbClr val="EFEFEF"/>
          </a:solidFill>
          <a:ln>
            <a:noFill/>
          </a:ln>
        </p:spPr>
      </p:sp>
      <p:sp>
        <p:nvSpPr>
          <p:cNvPr id="447" name="Google Shape;447;p34"/>
          <p:cNvSpPr/>
          <p:nvPr/>
        </p:nvSpPr>
        <p:spPr>
          <a:xfrm rot="-5400000">
            <a:off x="7866238" y="3348028"/>
            <a:ext cx="238500" cy="2328000"/>
          </a:xfrm>
          <a:prstGeom prst="upArrow">
            <a:avLst>
              <a:gd fmla="val 27274" name="adj1"/>
              <a:gd fmla="val 86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rot="-5400000">
            <a:off x="8507788" y="3751078"/>
            <a:ext cx="238500" cy="1044900"/>
          </a:xfrm>
          <a:prstGeom prst="upArrow">
            <a:avLst>
              <a:gd fmla="val 27274" name="adj1"/>
              <a:gd fmla="val 86351" name="adj2"/>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rot="-5400000">
            <a:off x="8325388" y="4040553"/>
            <a:ext cx="238500" cy="1409700"/>
          </a:xfrm>
          <a:prstGeom prst="upArrow">
            <a:avLst>
              <a:gd fmla="val 27274" name="adj1"/>
              <a:gd fmla="val 86351" name="adj2"/>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rot="-5400000">
            <a:off x="7866238" y="-658869"/>
            <a:ext cx="238500" cy="2328000"/>
          </a:xfrm>
          <a:prstGeom prst="upArrow">
            <a:avLst>
              <a:gd fmla="val 27274" name="adj1"/>
              <a:gd fmla="val 86351" name="adj2"/>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rot="-5400000">
            <a:off x="8507788" y="-255819"/>
            <a:ext cx="238500" cy="1044900"/>
          </a:xfrm>
          <a:prstGeom prst="upArrow">
            <a:avLst>
              <a:gd fmla="val 27274" name="adj1"/>
              <a:gd fmla="val 86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rot="-5400000">
            <a:off x="8325388" y="33656"/>
            <a:ext cx="238500" cy="1409700"/>
          </a:xfrm>
          <a:prstGeom prst="upArrow">
            <a:avLst>
              <a:gd fmla="val 27274" name="adj1"/>
              <a:gd fmla="val 86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34"/>
          <p:cNvPicPr preferRelativeResize="0"/>
          <p:nvPr/>
        </p:nvPicPr>
        <p:blipFill>
          <a:blip r:embed="rId3">
            <a:alphaModFix/>
          </a:blip>
          <a:stretch>
            <a:fillRect/>
          </a:stretch>
        </p:blipFill>
        <p:spPr>
          <a:xfrm>
            <a:off x="1013750" y="152400"/>
            <a:ext cx="2422122" cy="4838701"/>
          </a:xfrm>
          <a:prstGeom prst="rect">
            <a:avLst/>
          </a:prstGeom>
          <a:noFill/>
          <a:ln>
            <a:noFill/>
          </a:ln>
        </p:spPr>
      </p:pic>
      <p:sp>
        <p:nvSpPr>
          <p:cNvPr id="454" name="Google Shape;454;p34"/>
          <p:cNvSpPr txBox="1"/>
          <p:nvPr/>
        </p:nvSpPr>
        <p:spPr>
          <a:xfrm>
            <a:off x="4492825" y="1779425"/>
            <a:ext cx="3873000" cy="9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Lato"/>
                <a:ea typeface="Lato"/>
                <a:cs typeface="Lato"/>
                <a:sym typeface="Lato"/>
              </a:rPr>
              <a:t>ONBOARDING</a:t>
            </a:r>
            <a:endParaRPr b="1" sz="36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458" name="Shape 458"/>
        <p:cNvGrpSpPr/>
        <p:nvPr/>
      </p:nvGrpSpPr>
      <p:grpSpPr>
        <a:xfrm>
          <a:off x="0" y="0"/>
          <a:ext cx="0" cy="0"/>
          <a:chOff x="0" y="0"/>
          <a:chExt cx="0" cy="0"/>
        </a:xfrm>
      </p:grpSpPr>
      <p:sp>
        <p:nvSpPr>
          <p:cNvPr id="459" name="Google Shape;459;p35"/>
          <p:cNvSpPr/>
          <p:nvPr/>
        </p:nvSpPr>
        <p:spPr>
          <a:xfrm rot="10800000">
            <a:off x="3162300" y="-6125"/>
            <a:ext cx="5981700" cy="5159131"/>
          </a:xfrm>
          <a:custGeom>
            <a:rect b="b" l="l" r="r" t="t"/>
            <a:pathLst>
              <a:path extrusionOk="0" h="205359" w="239268">
                <a:moveTo>
                  <a:pt x="0" y="0"/>
                </a:moveTo>
                <a:lnTo>
                  <a:pt x="0" y="205359"/>
                </a:lnTo>
                <a:lnTo>
                  <a:pt x="239268" y="205359"/>
                </a:lnTo>
                <a:lnTo>
                  <a:pt x="103632" y="0"/>
                </a:lnTo>
                <a:close/>
              </a:path>
            </a:pathLst>
          </a:custGeom>
          <a:solidFill>
            <a:srgbClr val="FFF2CC"/>
          </a:solidFill>
          <a:ln>
            <a:noFill/>
          </a:ln>
        </p:spPr>
      </p:sp>
      <p:grpSp>
        <p:nvGrpSpPr>
          <p:cNvPr id="460" name="Google Shape;460;p35"/>
          <p:cNvGrpSpPr/>
          <p:nvPr/>
        </p:nvGrpSpPr>
        <p:grpSpPr>
          <a:xfrm rot="-1985359">
            <a:off x="683522" y="438364"/>
            <a:ext cx="599375" cy="1649216"/>
            <a:chOff x="-1435027" y="1362018"/>
            <a:chExt cx="944104" cy="2598443"/>
          </a:xfrm>
        </p:grpSpPr>
        <p:sp>
          <p:nvSpPr>
            <p:cNvPr id="461" name="Google Shape;461;p35"/>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5"/>
          <p:cNvGrpSpPr/>
          <p:nvPr/>
        </p:nvGrpSpPr>
        <p:grpSpPr>
          <a:xfrm rot="-1985685">
            <a:off x="4647324" y="2274349"/>
            <a:ext cx="866945" cy="2385501"/>
            <a:chOff x="-1435027" y="1362018"/>
            <a:chExt cx="944104" cy="2598443"/>
          </a:xfrm>
        </p:grpSpPr>
        <p:sp>
          <p:nvSpPr>
            <p:cNvPr id="484" name="Google Shape;484;p35"/>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35"/>
          <p:cNvSpPr/>
          <p:nvPr/>
        </p:nvSpPr>
        <p:spPr>
          <a:xfrm flipH="1">
            <a:off x="368960" y="3074232"/>
            <a:ext cx="4116900" cy="4116900"/>
          </a:xfrm>
          <a:prstGeom prst="ellipse">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flipH="1">
            <a:off x="4449661" y="-2054218"/>
            <a:ext cx="4116900" cy="4116900"/>
          </a:xfrm>
          <a:prstGeom prst="ellipse">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35"/>
          <p:cNvPicPr preferRelativeResize="0"/>
          <p:nvPr/>
        </p:nvPicPr>
        <p:blipFill>
          <a:blip r:embed="rId3">
            <a:alphaModFix/>
          </a:blip>
          <a:stretch>
            <a:fillRect/>
          </a:stretch>
        </p:blipFill>
        <p:spPr>
          <a:xfrm rot="11">
            <a:off x="1282950" y="139079"/>
            <a:ext cx="2459736" cy="4864607"/>
          </a:xfrm>
          <a:prstGeom prst="rect">
            <a:avLst/>
          </a:prstGeom>
          <a:noFill/>
          <a:ln>
            <a:noFill/>
          </a:ln>
        </p:spPr>
      </p:pic>
      <p:pic>
        <p:nvPicPr>
          <p:cNvPr id="509" name="Google Shape;509;p35"/>
          <p:cNvPicPr preferRelativeResize="0"/>
          <p:nvPr/>
        </p:nvPicPr>
        <p:blipFill>
          <a:blip r:embed="rId4">
            <a:alphaModFix/>
          </a:blip>
          <a:stretch>
            <a:fillRect/>
          </a:stretch>
        </p:blipFill>
        <p:spPr>
          <a:xfrm>
            <a:off x="5150875" y="139075"/>
            <a:ext cx="2457925" cy="4865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513" name="Shape 513"/>
        <p:cNvGrpSpPr/>
        <p:nvPr/>
      </p:nvGrpSpPr>
      <p:grpSpPr>
        <a:xfrm>
          <a:off x="0" y="0"/>
          <a:ext cx="0" cy="0"/>
          <a:chOff x="0" y="0"/>
          <a:chExt cx="0" cy="0"/>
        </a:xfrm>
      </p:grpSpPr>
      <p:sp>
        <p:nvSpPr>
          <p:cNvPr id="514" name="Google Shape;514;p36"/>
          <p:cNvSpPr/>
          <p:nvPr/>
        </p:nvSpPr>
        <p:spPr>
          <a:xfrm flipH="1" rot="10800000">
            <a:off x="0" y="-6125"/>
            <a:ext cx="5981700" cy="5159131"/>
          </a:xfrm>
          <a:custGeom>
            <a:rect b="b" l="l" r="r" t="t"/>
            <a:pathLst>
              <a:path extrusionOk="0" h="205359" w="239268">
                <a:moveTo>
                  <a:pt x="0" y="0"/>
                </a:moveTo>
                <a:lnTo>
                  <a:pt x="0" y="205359"/>
                </a:lnTo>
                <a:lnTo>
                  <a:pt x="239268" y="205359"/>
                </a:lnTo>
                <a:lnTo>
                  <a:pt x="103632" y="0"/>
                </a:lnTo>
                <a:close/>
              </a:path>
            </a:pathLst>
          </a:custGeom>
          <a:solidFill>
            <a:srgbClr val="C8EDF3"/>
          </a:solidFill>
          <a:ln>
            <a:noFill/>
          </a:ln>
        </p:spPr>
      </p:sp>
      <p:grpSp>
        <p:nvGrpSpPr>
          <p:cNvPr id="515" name="Google Shape;515;p36"/>
          <p:cNvGrpSpPr/>
          <p:nvPr/>
        </p:nvGrpSpPr>
        <p:grpSpPr>
          <a:xfrm flipH="1" rot="1985359">
            <a:off x="7480114" y="617664"/>
            <a:ext cx="599375" cy="1649216"/>
            <a:chOff x="-1435027" y="1362018"/>
            <a:chExt cx="944104" cy="2598443"/>
          </a:xfrm>
        </p:grpSpPr>
        <p:sp>
          <p:nvSpPr>
            <p:cNvPr id="516" name="Google Shape;516;p36"/>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6"/>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6"/>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6"/>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6"/>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36"/>
          <p:cNvGrpSpPr/>
          <p:nvPr/>
        </p:nvGrpSpPr>
        <p:grpSpPr>
          <a:xfrm flipH="1" rot="1985685">
            <a:off x="3629742" y="2274349"/>
            <a:ext cx="866945" cy="2385501"/>
            <a:chOff x="-1435027" y="1362018"/>
            <a:chExt cx="944104" cy="2598443"/>
          </a:xfrm>
        </p:grpSpPr>
        <p:sp>
          <p:nvSpPr>
            <p:cNvPr id="539" name="Google Shape;539;p36"/>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6"/>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6"/>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6"/>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6"/>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6"/>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6"/>
          <p:cNvSpPr/>
          <p:nvPr/>
        </p:nvSpPr>
        <p:spPr>
          <a:xfrm>
            <a:off x="4658150" y="3074232"/>
            <a:ext cx="4116900" cy="4116900"/>
          </a:xfrm>
          <a:prstGeom prst="ellipse">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577450" y="-2054218"/>
            <a:ext cx="4116900" cy="4116900"/>
          </a:xfrm>
          <a:prstGeom prst="ellipse">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3" name="Google Shape;563;p36"/>
          <p:cNvPicPr preferRelativeResize="0"/>
          <p:nvPr/>
        </p:nvPicPr>
        <p:blipFill>
          <a:blip r:embed="rId3">
            <a:alphaModFix/>
          </a:blip>
          <a:stretch>
            <a:fillRect/>
          </a:stretch>
        </p:blipFill>
        <p:spPr>
          <a:xfrm>
            <a:off x="1455225" y="154925"/>
            <a:ext cx="2572825" cy="4733725"/>
          </a:xfrm>
          <a:prstGeom prst="rect">
            <a:avLst/>
          </a:prstGeom>
          <a:noFill/>
          <a:ln>
            <a:noFill/>
          </a:ln>
          <a:effectLst>
            <a:outerShdw blurRad="57150" rotWithShape="0" algn="bl" dir="5400000" dist="19050">
              <a:srgbClr val="000000">
                <a:alpha val="50000"/>
              </a:srgbClr>
            </a:outerShdw>
          </a:effectLst>
        </p:spPr>
      </p:pic>
      <p:pic>
        <p:nvPicPr>
          <p:cNvPr id="564" name="Google Shape;564;p36"/>
          <p:cNvPicPr preferRelativeResize="0"/>
          <p:nvPr/>
        </p:nvPicPr>
        <p:blipFill>
          <a:blip r:embed="rId4">
            <a:alphaModFix/>
          </a:blip>
          <a:stretch>
            <a:fillRect/>
          </a:stretch>
        </p:blipFill>
        <p:spPr>
          <a:xfrm>
            <a:off x="5201025" y="154925"/>
            <a:ext cx="2522725" cy="4733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8" name="Shape 568"/>
        <p:cNvGrpSpPr/>
        <p:nvPr/>
      </p:nvGrpSpPr>
      <p:grpSpPr>
        <a:xfrm>
          <a:off x="0" y="0"/>
          <a:ext cx="0" cy="0"/>
          <a:chOff x="0" y="0"/>
          <a:chExt cx="0" cy="0"/>
        </a:xfrm>
      </p:grpSpPr>
      <p:sp>
        <p:nvSpPr>
          <p:cNvPr id="569" name="Google Shape;569;p37"/>
          <p:cNvSpPr/>
          <p:nvPr/>
        </p:nvSpPr>
        <p:spPr>
          <a:xfrm rot="10800000">
            <a:off x="3162300" y="-6125"/>
            <a:ext cx="5981700" cy="5159131"/>
          </a:xfrm>
          <a:custGeom>
            <a:rect b="b" l="l" r="r" t="t"/>
            <a:pathLst>
              <a:path extrusionOk="0" h="205359" w="239268">
                <a:moveTo>
                  <a:pt x="0" y="0"/>
                </a:moveTo>
                <a:lnTo>
                  <a:pt x="0" y="205359"/>
                </a:lnTo>
                <a:lnTo>
                  <a:pt x="239268" y="205359"/>
                </a:lnTo>
                <a:lnTo>
                  <a:pt x="103632" y="0"/>
                </a:lnTo>
                <a:close/>
              </a:path>
            </a:pathLst>
          </a:custGeom>
          <a:solidFill>
            <a:srgbClr val="FFFFFF"/>
          </a:solidFill>
          <a:ln>
            <a:noFill/>
          </a:ln>
        </p:spPr>
      </p:sp>
      <p:sp>
        <p:nvSpPr>
          <p:cNvPr id="570" name="Google Shape;570;p37"/>
          <p:cNvSpPr/>
          <p:nvPr/>
        </p:nvSpPr>
        <p:spPr>
          <a:xfrm rot="-5400000">
            <a:off x="7866238" y="3348028"/>
            <a:ext cx="238500" cy="2328000"/>
          </a:xfrm>
          <a:prstGeom prst="upArrow">
            <a:avLst>
              <a:gd fmla="val 27274" name="adj1"/>
              <a:gd fmla="val 86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rot="-5400000">
            <a:off x="8507788" y="3751078"/>
            <a:ext cx="238500" cy="1044900"/>
          </a:xfrm>
          <a:prstGeom prst="upArrow">
            <a:avLst>
              <a:gd fmla="val 27274" name="adj1"/>
              <a:gd fmla="val 86351" name="adj2"/>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rot="-5400000">
            <a:off x="8325388" y="4040553"/>
            <a:ext cx="238500" cy="1409700"/>
          </a:xfrm>
          <a:prstGeom prst="upArrow">
            <a:avLst>
              <a:gd fmla="val 27274" name="adj1"/>
              <a:gd fmla="val 86351" name="adj2"/>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rot="-5400000">
            <a:off x="7866238" y="-658869"/>
            <a:ext cx="238500" cy="2328000"/>
          </a:xfrm>
          <a:prstGeom prst="upArrow">
            <a:avLst>
              <a:gd fmla="val 27274" name="adj1"/>
              <a:gd fmla="val 86351" name="adj2"/>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rot="-5400000">
            <a:off x="8507788" y="-255819"/>
            <a:ext cx="238500" cy="1044900"/>
          </a:xfrm>
          <a:prstGeom prst="upArrow">
            <a:avLst>
              <a:gd fmla="val 27274" name="adj1"/>
              <a:gd fmla="val 86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rot="-5400000">
            <a:off x="8325388" y="33656"/>
            <a:ext cx="238500" cy="1409700"/>
          </a:xfrm>
          <a:prstGeom prst="upArrow">
            <a:avLst>
              <a:gd fmla="val 27274" name="adj1"/>
              <a:gd fmla="val 86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37"/>
          <p:cNvPicPr preferRelativeResize="0"/>
          <p:nvPr/>
        </p:nvPicPr>
        <p:blipFill>
          <a:blip r:embed="rId3">
            <a:alphaModFix/>
          </a:blip>
          <a:stretch>
            <a:fillRect/>
          </a:stretch>
        </p:blipFill>
        <p:spPr>
          <a:xfrm>
            <a:off x="714250" y="285150"/>
            <a:ext cx="2200764" cy="4346124"/>
          </a:xfrm>
          <a:prstGeom prst="rect">
            <a:avLst/>
          </a:prstGeom>
          <a:noFill/>
          <a:ln>
            <a:noFill/>
          </a:ln>
        </p:spPr>
      </p:pic>
      <p:pic>
        <p:nvPicPr>
          <p:cNvPr id="577" name="Google Shape;577;p37"/>
          <p:cNvPicPr preferRelativeResize="0"/>
          <p:nvPr/>
        </p:nvPicPr>
        <p:blipFill>
          <a:blip r:embed="rId4">
            <a:alphaModFix/>
          </a:blip>
          <a:stretch>
            <a:fillRect/>
          </a:stretch>
        </p:blipFill>
        <p:spPr>
          <a:xfrm>
            <a:off x="3507550" y="280850"/>
            <a:ext cx="2200775" cy="4346125"/>
          </a:xfrm>
          <a:prstGeom prst="rect">
            <a:avLst/>
          </a:prstGeom>
          <a:noFill/>
          <a:ln>
            <a:noFill/>
          </a:ln>
        </p:spPr>
      </p:pic>
      <p:pic>
        <p:nvPicPr>
          <p:cNvPr id="578" name="Google Shape;578;p37"/>
          <p:cNvPicPr preferRelativeResize="0"/>
          <p:nvPr/>
        </p:nvPicPr>
        <p:blipFill>
          <a:blip r:embed="rId5">
            <a:alphaModFix/>
          </a:blip>
          <a:stretch>
            <a:fillRect/>
          </a:stretch>
        </p:blipFill>
        <p:spPr>
          <a:xfrm>
            <a:off x="6207924" y="285149"/>
            <a:ext cx="2367950" cy="4461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82" name="Shape 582"/>
        <p:cNvGrpSpPr/>
        <p:nvPr/>
      </p:nvGrpSpPr>
      <p:grpSpPr>
        <a:xfrm>
          <a:off x="0" y="0"/>
          <a:ext cx="0" cy="0"/>
          <a:chOff x="0" y="0"/>
          <a:chExt cx="0" cy="0"/>
        </a:xfrm>
      </p:grpSpPr>
      <p:sp>
        <p:nvSpPr>
          <p:cNvPr id="583" name="Google Shape;583;p38"/>
          <p:cNvSpPr/>
          <p:nvPr/>
        </p:nvSpPr>
        <p:spPr>
          <a:xfrm rot="10800000">
            <a:off x="3162300" y="-6125"/>
            <a:ext cx="5981700" cy="5159131"/>
          </a:xfrm>
          <a:custGeom>
            <a:rect b="b" l="l" r="r" t="t"/>
            <a:pathLst>
              <a:path extrusionOk="0" h="205359" w="239268">
                <a:moveTo>
                  <a:pt x="0" y="0"/>
                </a:moveTo>
                <a:lnTo>
                  <a:pt x="0" y="205359"/>
                </a:lnTo>
                <a:lnTo>
                  <a:pt x="239268" y="205359"/>
                </a:lnTo>
                <a:lnTo>
                  <a:pt x="103632" y="0"/>
                </a:lnTo>
                <a:close/>
              </a:path>
            </a:pathLst>
          </a:custGeom>
          <a:solidFill>
            <a:srgbClr val="FFFFFF"/>
          </a:solidFill>
          <a:ln>
            <a:noFill/>
          </a:ln>
        </p:spPr>
      </p:sp>
      <p:sp>
        <p:nvSpPr>
          <p:cNvPr id="584" name="Google Shape;584;p38"/>
          <p:cNvSpPr/>
          <p:nvPr/>
        </p:nvSpPr>
        <p:spPr>
          <a:xfrm rot="-5400000">
            <a:off x="7866238" y="3348028"/>
            <a:ext cx="238500" cy="2328000"/>
          </a:xfrm>
          <a:prstGeom prst="upArrow">
            <a:avLst>
              <a:gd fmla="val 27274" name="adj1"/>
              <a:gd fmla="val 86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rot="-5400000">
            <a:off x="8507788" y="3751078"/>
            <a:ext cx="238500" cy="1044900"/>
          </a:xfrm>
          <a:prstGeom prst="upArrow">
            <a:avLst>
              <a:gd fmla="val 27274" name="adj1"/>
              <a:gd fmla="val 86351" name="adj2"/>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rot="-5400000">
            <a:off x="8325388" y="4040553"/>
            <a:ext cx="238500" cy="1409700"/>
          </a:xfrm>
          <a:prstGeom prst="upArrow">
            <a:avLst>
              <a:gd fmla="val 27274" name="adj1"/>
              <a:gd fmla="val 86351" name="adj2"/>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rot="-5400000">
            <a:off x="7866238" y="-658869"/>
            <a:ext cx="238500" cy="2328000"/>
          </a:xfrm>
          <a:prstGeom prst="upArrow">
            <a:avLst>
              <a:gd fmla="val 27274" name="adj1"/>
              <a:gd fmla="val 86351" name="adj2"/>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rot="-5400000">
            <a:off x="8507788" y="-255819"/>
            <a:ext cx="238500" cy="1044900"/>
          </a:xfrm>
          <a:prstGeom prst="upArrow">
            <a:avLst>
              <a:gd fmla="val 27274" name="adj1"/>
              <a:gd fmla="val 86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rot="-5400000">
            <a:off x="8325388" y="33656"/>
            <a:ext cx="238500" cy="1409700"/>
          </a:xfrm>
          <a:prstGeom prst="upArrow">
            <a:avLst>
              <a:gd fmla="val 27274" name="adj1"/>
              <a:gd fmla="val 86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38"/>
          <p:cNvPicPr preferRelativeResize="0"/>
          <p:nvPr/>
        </p:nvPicPr>
        <p:blipFill>
          <a:blip r:embed="rId3">
            <a:alphaModFix/>
          </a:blip>
          <a:stretch>
            <a:fillRect/>
          </a:stretch>
        </p:blipFill>
        <p:spPr>
          <a:xfrm>
            <a:off x="559850" y="368528"/>
            <a:ext cx="2328000" cy="4624247"/>
          </a:xfrm>
          <a:prstGeom prst="rect">
            <a:avLst/>
          </a:prstGeom>
          <a:noFill/>
          <a:ln>
            <a:noFill/>
          </a:ln>
        </p:spPr>
      </p:pic>
      <p:pic>
        <p:nvPicPr>
          <p:cNvPr id="591" name="Google Shape;591;p38"/>
          <p:cNvPicPr preferRelativeResize="0"/>
          <p:nvPr/>
        </p:nvPicPr>
        <p:blipFill>
          <a:blip r:embed="rId4">
            <a:alphaModFix/>
          </a:blip>
          <a:stretch>
            <a:fillRect/>
          </a:stretch>
        </p:blipFill>
        <p:spPr>
          <a:xfrm>
            <a:off x="3269523" y="368525"/>
            <a:ext cx="2432515" cy="4624251"/>
          </a:xfrm>
          <a:prstGeom prst="rect">
            <a:avLst/>
          </a:prstGeom>
          <a:noFill/>
          <a:ln>
            <a:noFill/>
          </a:ln>
        </p:spPr>
      </p:pic>
      <p:pic>
        <p:nvPicPr>
          <p:cNvPr id="592" name="Google Shape;592;p38"/>
          <p:cNvPicPr preferRelativeResize="0"/>
          <p:nvPr/>
        </p:nvPicPr>
        <p:blipFill>
          <a:blip r:embed="rId5">
            <a:alphaModFix/>
          </a:blip>
          <a:stretch>
            <a:fillRect/>
          </a:stretch>
        </p:blipFill>
        <p:spPr>
          <a:xfrm>
            <a:off x="6148250" y="432214"/>
            <a:ext cx="2432500" cy="45047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596" name="Shape 596"/>
        <p:cNvGrpSpPr/>
        <p:nvPr/>
      </p:nvGrpSpPr>
      <p:grpSpPr>
        <a:xfrm>
          <a:off x="0" y="0"/>
          <a:ext cx="0" cy="0"/>
          <a:chOff x="0" y="0"/>
          <a:chExt cx="0" cy="0"/>
        </a:xfrm>
      </p:grpSpPr>
      <p:sp>
        <p:nvSpPr>
          <p:cNvPr id="597" name="Google Shape;597;p39"/>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9FC5E8"/>
          </a:solidFill>
          <a:ln>
            <a:noFill/>
          </a:ln>
        </p:spPr>
      </p:sp>
      <p:grpSp>
        <p:nvGrpSpPr>
          <p:cNvPr id="598" name="Google Shape;598;p39"/>
          <p:cNvGrpSpPr/>
          <p:nvPr/>
        </p:nvGrpSpPr>
        <p:grpSpPr>
          <a:xfrm rot="10800000">
            <a:off x="7577623" y="211859"/>
            <a:ext cx="930320" cy="2560506"/>
            <a:chOff x="-1435027" y="1362018"/>
            <a:chExt cx="944104" cy="2598443"/>
          </a:xfrm>
        </p:grpSpPr>
        <p:sp>
          <p:nvSpPr>
            <p:cNvPr id="599" name="Google Shape;599;p39"/>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39"/>
          <p:cNvSpPr txBox="1"/>
          <p:nvPr/>
        </p:nvSpPr>
        <p:spPr>
          <a:xfrm>
            <a:off x="350350" y="1093975"/>
            <a:ext cx="4933200" cy="12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600">
                <a:latin typeface="Lato"/>
                <a:ea typeface="Lato"/>
                <a:cs typeface="Lato"/>
                <a:sym typeface="Lato"/>
              </a:rPr>
              <a:t>USER REQUIREMENTS</a:t>
            </a:r>
            <a:endParaRPr b="1" i="1" sz="3600">
              <a:latin typeface="Lato"/>
              <a:ea typeface="Lato"/>
              <a:cs typeface="Lato"/>
              <a:sym typeface="Lato"/>
            </a:endParaRPr>
          </a:p>
        </p:txBody>
      </p:sp>
      <p:pic>
        <p:nvPicPr>
          <p:cNvPr id="622" name="Google Shape;622;p39"/>
          <p:cNvPicPr preferRelativeResize="0"/>
          <p:nvPr/>
        </p:nvPicPr>
        <p:blipFill>
          <a:blip r:embed="rId3">
            <a:alphaModFix/>
          </a:blip>
          <a:stretch>
            <a:fillRect/>
          </a:stretch>
        </p:blipFill>
        <p:spPr>
          <a:xfrm>
            <a:off x="4763537" y="2298475"/>
            <a:ext cx="2993338" cy="2845025"/>
          </a:xfrm>
          <a:prstGeom prst="rect">
            <a:avLst/>
          </a:prstGeom>
          <a:noFill/>
          <a:ln cap="flat" cmpd="sng" w="28575">
            <a:solidFill>
              <a:srgbClr val="A4C2F4"/>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626" name="Shape 626"/>
        <p:cNvGrpSpPr/>
        <p:nvPr/>
      </p:nvGrpSpPr>
      <p:grpSpPr>
        <a:xfrm>
          <a:off x="0" y="0"/>
          <a:ext cx="0" cy="0"/>
          <a:chOff x="0" y="0"/>
          <a:chExt cx="0" cy="0"/>
        </a:xfrm>
      </p:grpSpPr>
      <p:sp>
        <p:nvSpPr>
          <p:cNvPr id="627" name="Google Shape;627;p40"/>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9FC5E8"/>
          </a:solidFill>
          <a:ln>
            <a:noFill/>
          </a:ln>
        </p:spPr>
      </p:sp>
      <p:grpSp>
        <p:nvGrpSpPr>
          <p:cNvPr id="628" name="Google Shape;628;p40"/>
          <p:cNvGrpSpPr/>
          <p:nvPr/>
        </p:nvGrpSpPr>
        <p:grpSpPr>
          <a:xfrm rot="10800000">
            <a:off x="7577623" y="211859"/>
            <a:ext cx="930320" cy="2560506"/>
            <a:chOff x="-1435027" y="1362018"/>
            <a:chExt cx="944104" cy="2598443"/>
          </a:xfrm>
        </p:grpSpPr>
        <p:sp>
          <p:nvSpPr>
            <p:cNvPr id="629" name="Google Shape;629;p40"/>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0"/>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0"/>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0"/>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0"/>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0"/>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0"/>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0"/>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0"/>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0"/>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40"/>
          <p:cNvSpPr/>
          <p:nvPr/>
        </p:nvSpPr>
        <p:spPr>
          <a:xfrm rot="-2840">
            <a:off x="6068475" y="2092633"/>
            <a:ext cx="2904901" cy="2849102"/>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40"/>
          <p:cNvSpPr txBox="1"/>
          <p:nvPr/>
        </p:nvSpPr>
        <p:spPr>
          <a:xfrm>
            <a:off x="121975" y="206100"/>
            <a:ext cx="6062100" cy="4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Lato"/>
                <a:ea typeface="Lato"/>
                <a:cs typeface="Lato"/>
                <a:sym typeface="Lato"/>
              </a:rPr>
              <a:t>BASIC REQUIREMENTS</a:t>
            </a:r>
            <a:endParaRPr sz="1100">
              <a:solidFill>
                <a:schemeClr val="dk2"/>
              </a:solidFill>
            </a:endParaRPr>
          </a:p>
          <a:p>
            <a:pPr indent="0" lvl="0" marL="914400" rtl="0" algn="l">
              <a:lnSpc>
                <a:spcPct val="115000"/>
              </a:lnSpc>
              <a:spcBef>
                <a:spcPts val="1200"/>
              </a:spcBef>
              <a:spcAft>
                <a:spcPts val="0"/>
              </a:spcAft>
              <a:buNone/>
            </a:pPr>
            <a:r>
              <a:rPr lang="en">
                <a:solidFill>
                  <a:schemeClr val="dk2"/>
                </a:solidFill>
              </a:rPr>
              <a:t>• Sort and filter</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 Interactive maps/ location</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 Live news feed of event</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 Reminder through app notification</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 Provide commute options to venue</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 Adding list of invitees to the event</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 Appointment scheduling with se</a:t>
            </a:r>
            <a:r>
              <a:rPr lang="en">
                <a:solidFill>
                  <a:srgbClr val="FFFFFF"/>
                </a:solidFill>
              </a:rPr>
              <a:t>rvice providers</a:t>
            </a:r>
            <a:endParaRPr>
              <a:solidFill>
                <a:srgbClr val="FFFFFF"/>
              </a:solidFill>
            </a:endParaRPr>
          </a:p>
          <a:p>
            <a:pPr indent="0" lvl="0" marL="914400" rtl="0" algn="l">
              <a:lnSpc>
                <a:spcPct val="115000"/>
              </a:lnSpc>
              <a:spcBef>
                <a:spcPts val="1200"/>
              </a:spcBef>
              <a:spcAft>
                <a:spcPts val="0"/>
              </a:spcAft>
              <a:buNone/>
            </a:pPr>
            <a:r>
              <a:rPr lang="en">
                <a:solidFill>
                  <a:schemeClr val="dk2"/>
                </a:solidFill>
              </a:rPr>
              <a:t>• Featured event highlights</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 Picture uploads by use</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 Feedbacks and rating</a:t>
            </a:r>
            <a:endParaRPr>
              <a:solidFill>
                <a:schemeClr val="dk2"/>
              </a:solidFill>
            </a:endParaRPr>
          </a:p>
          <a:p>
            <a:pPr indent="0" lvl="0" marL="914400" rtl="0" algn="l">
              <a:lnSpc>
                <a:spcPct val="115000"/>
              </a:lnSpc>
              <a:spcBef>
                <a:spcPts val="1200"/>
              </a:spcBef>
              <a:spcAft>
                <a:spcPts val="0"/>
              </a:spcAft>
              <a:buNone/>
            </a:pPr>
            <a:r>
              <a:t/>
            </a:r>
            <a:endParaRPr sz="1100">
              <a:solidFill>
                <a:schemeClr val="dk2"/>
              </a:solidFill>
            </a:endParaRPr>
          </a:p>
          <a:p>
            <a:pPr indent="0" lvl="0" marL="914400" rtl="0" algn="l">
              <a:lnSpc>
                <a:spcPct val="115000"/>
              </a:lnSpc>
              <a:spcBef>
                <a:spcPts val="1200"/>
              </a:spcBef>
              <a:spcAft>
                <a:spcPts val="0"/>
              </a:spcAft>
              <a:buClr>
                <a:schemeClr val="dk2"/>
              </a:buClr>
              <a:buSzPts val="1100"/>
              <a:buFont typeface="Arial"/>
              <a:buNone/>
            </a:pPr>
            <a:r>
              <a:t/>
            </a:r>
            <a:endParaRPr sz="1100">
              <a:solidFill>
                <a:schemeClr val="dk2"/>
              </a:solidFill>
            </a:endParaRPr>
          </a:p>
          <a:p>
            <a:pPr indent="0" lvl="0" marL="0" rtl="0" algn="l">
              <a:spcBef>
                <a:spcPts val="120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653" name="Google Shape;653;p40"/>
          <p:cNvPicPr preferRelativeResize="0"/>
          <p:nvPr/>
        </p:nvPicPr>
        <p:blipFill>
          <a:blip r:embed="rId3">
            <a:alphaModFix/>
          </a:blip>
          <a:stretch>
            <a:fillRect/>
          </a:stretch>
        </p:blipFill>
        <p:spPr>
          <a:xfrm>
            <a:off x="5978625" y="1001250"/>
            <a:ext cx="2996400" cy="4000351"/>
          </a:xfrm>
          <a:prstGeom prst="rect">
            <a:avLst/>
          </a:prstGeom>
          <a:noFill/>
          <a:ln>
            <a:noFill/>
          </a:ln>
          <a:effectLst>
            <a:outerShdw blurRad="228600" rotWithShape="0" algn="tl" dir="5400000" dist="50800">
              <a:srgbClr val="000000">
                <a:alpha val="549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657" name="Shape 657"/>
        <p:cNvGrpSpPr/>
        <p:nvPr/>
      </p:nvGrpSpPr>
      <p:grpSpPr>
        <a:xfrm>
          <a:off x="0" y="0"/>
          <a:ext cx="0" cy="0"/>
          <a:chOff x="0" y="0"/>
          <a:chExt cx="0" cy="0"/>
        </a:xfrm>
      </p:grpSpPr>
      <p:sp>
        <p:nvSpPr>
          <p:cNvPr id="658" name="Google Shape;658;p41"/>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9FC5E8"/>
          </a:solidFill>
          <a:ln>
            <a:noFill/>
          </a:ln>
        </p:spPr>
      </p:sp>
      <p:grpSp>
        <p:nvGrpSpPr>
          <p:cNvPr id="659" name="Google Shape;659;p41"/>
          <p:cNvGrpSpPr/>
          <p:nvPr/>
        </p:nvGrpSpPr>
        <p:grpSpPr>
          <a:xfrm rot="10800000">
            <a:off x="7577623" y="211859"/>
            <a:ext cx="930320" cy="2560506"/>
            <a:chOff x="-1435027" y="1362018"/>
            <a:chExt cx="944104" cy="2598443"/>
          </a:xfrm>
        </p:grpSpPr>
        <p:sp>
          <p:nvSpPr>
            <p:cNvPr id="660" name="Google Shape;660;p41"/>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1"/>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41"/>
          <p:cNvSpPr/>
          <p:nvPr/>
        </p:nvSpPr>
        <p:spPr>
          <a:xfrm rot="-2840">
            <a:off x="6068475" y="2092633"/>
            <a:ext cx="2904901" cy="2849102"/>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41"/>
          <p:cNvSpPr txBox="1"/>
          <p:nvPr/>
        </p:nvSpPr>
        <p:spPr>
          <a:xfrm>
            <a:off x="121900" y="140400"/>
            <a:ext cx="6062100" cy="4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Lato"/>
                <a:ea typeface="Lato"/>
                <a:cs typeface="Lato"/>
                <a:sym typeface="Lato"/>
              </a:rPr>
              <a:t>TECHNICAL </a:t>
            </a:r>
            <a:r>
              <a:rPr b="1" lang="en" sz="3000">
                <a:solidFill>
                  <a:schemeClr val="dk2"/>
                </a:solidFill>
                <a:latin typeface="Lato"/>
                <a:ea typeface="Lato"/>
                <a:cs typeface="Lato"/>
                <a:sym typeface="Lato"/>
              </a:rPr>
              <a:t>REQUIREMENTS</a:t>
            </a:r>
            <a:endParaRPr b="1" sz="3000">
              <a:solidFill>
                <a:schemeClr val="dk2"/>
              </a:solidFill>
              <a:latin typeface="Lato"/>
              <a:ea typeface="Lato"/>
              <a:cs typeface="Lato"/>
              <a:sym typeface="Lato"/>
            </a:endParaRPr>
          </a:p>
          <a:p>
            <a:pPr indent="0" lvl="0" marL="0" rtl="0" algn="l">
              <a:spcBef>
                <a:spcPts val="0"/>
              </a:spcBef>
              <a:spcAft>
                <a:spcPts val="0"/>
              </a:spcAft>
              <a:buNone/>
            </a:pPr>
            <a:r>
              <a:t/>
            </a:r>
            <a:endParaRPr b="1" sz="3000">
              <a:solidFill>
                <a:schemeClr val="dk2"/>
              </a:solidFill>
              <a:latin typeface="Lato"/>
              <a:ea typeface="Lato"/>
              <a:cs typeface="Lato"/>
              <a:sym typeface="Lato"/>
            </a:endParaRPr>
          </a:p>
          <a:p>
            <a:pPr indent="0" lvl="0" marL="914400" rtl="0" algn="l">
              <a:lnSpc>
                <a:spcPct val="115000"/>
              </a:lnSpc>
              <a:spcBef>
                <a:spcPts val="1200"/>
              </a:spcBef>
              <a:spcAft>
                <a:spcPts val="0"/>
              </a:spcAft>
              <a:buNone/>
            </a:pPr>
            <a:r>
              <a:rPr lang="en">
                <a:solidFill>
                  <a:schemeClr val="dk2"/>
                </a:solidFill>
              </a:rPr>
              <a:t>·</a:t>
            </a:r>
            <a:r>
              <a:rPr lang="en">
                <a:solidFill>
                  <a:schemeClr val="dk2"/>
                </a:solidFill>
                <a:latin typeface="Times New Roman"/>
                <a:ea typeface="Times New Roman"/>
                <a:cs typeface="Times New Roman"/>
                <a:sym typeface="Times New Roman"/>
              </a:rPr>
              <a:t>        </a:t>
            </a:r>
            <a:r>
              <a:rPr lang="en">
                <a:solidFill>
                  <a:schemeClr val="dk2"/>
                </a:solidFill>
              </a:rPr>
              <a:t>Database to store user details</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a:t>
            </a:r>
            <a:r>
              <a:rPr lang="en">
                <a:solidFill>
                  <a:schemeClr val="dk2"/>
                </a:solidFill>
                <a:latin typeface="Times New Roman"/>
                <a:ea typeface="Times New Roman"/>
                <a:cs typeface="Times New Roman"/>
                <a:sym typeface="Times New Roman"/>
              </a:rPr>
              <a:t>        </a:t>
            </a:r>
            <a:r>
              <a:rPr lang="en">
                <a:solidFill>
                  <a:schemeClr val="dk2"/>
                </a:solidFill>
              </a:rPr>
              <a:t>Login and registration page</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a:t>
            </a:r>
            <a:r>
              <a:rPr lang="en">
                <a:solidFill>
                  <a:schemeClr val="dk2"/>
                </a:solidFill>
                <a:latin typeface="Times New Roman"/>
                <a:ea typeface="Times New Roman"/>
                <a:cs typeface="Times New Roman"/>
                <a:sym typeface="Times New Roman"/>
              </a:rPr>
              <a:t>        </a:t>
            </a:r>
            <a:r>
              <a:rPr lang="en">
                <a:solidFill>
                  <a:schemeClr val="dk2"/>
                </a:solidFill>
              </a:rPr>
              <a:t>APIs for data transfer</a:t>
            </a:r>
            <a:endParaRPr>
              <a:solidFill>
                <a:schemeClr val="dk2"/>
              </a:solidFill>
            </a:endParaRPr>
          </a:p>
          <a:p>
            <a:pPr indent="0" lvl="0" marL="914400" rtl="0" algn="l">
              <a:lnSpc>
                <a:spcPct val="115000"/>
              </a:lnSpc>
              <a:spcBef>
                <a:spcPts val="1200"/>
              </a:spcBef>
              <a:spcAft>
                <a:spcPts val="0"/>
              </a:spcAft>
              <a:buNone/>
            </a:pPr>
            <a:r>
              <a:rPr lang="en">
                <a:solidFill>
                  <a:schemeClr val="dk2"/>
                </a:solidFill>
              </a:rPr>
              <a:t>·</a:t>
            </a:r>
            <a:r>
              <a:rPr lang="en">
                <a:solidFill>
                  <a:schemeClr val="dk2"/>
                </a:solidFill>
                <a:latin typeface="Times New Roman"/>
                <a:ea typeface="Times New Roman"/>
                <a:cs typeface="Times New Roman"/>
                <a:sym typeface="Times New Roman"/>
              </a:rPr>
              <a:t>        </a:t>
            </a:r>
            <a:r>
              <a:rPr lang="en">
                <a:solidFill>
                  <a:schemeClr val="dk2"/>
                </a:solidFill>
              </a:rPr>
              <a:t>Mapping of front end with the back</a:t>
            </a:r>
            <a:r>
              <a:rPr lang="en">
                <a:solidFill>
                  <a:srgbClr val="FFFFFF"/>
                </a:solidFill>
              </a:rPr>
              <a:t>end</a:t>
            </a:r>
            <a:endParaRPr>
              <a:solidFill>
                <a:srgbClr val="FFFFFF"/>
              </a:solidFill>
            </a:endParaRPr>
          </a:p>
          <a:p>
            <a:pPr indent="0" lvl="0" marL="914400" rtl="0" algn="l">
              <a:lnSpc>
                <a:spcPct val="115000"/>
              </a:lnSpc>
              <a:spcBef>
                <a:spcPts val="1200"/>
              </a:spcBef>
              <a:spcAft>
                <a:spcPts val="0"/>
              </a:spcAft>
              <a:buNone/>
            </a:pPr>
            <a:r>
              <a:rPr lang="en">
                <a:solidFill>
                  <a:schemeClr val="dk2"/>
                </a:solidFill>
              </a:rPr>
              <a:t>·       Security</a:t>
            </a:r>
            <a:endParaRPr>
              <a:solidFill>
                <a:schemeClr val="dk2"/>
              </a:solidFill>
            </a:endParaRPr>
          </a:p>
          <a:p>
            <a:pPr indent="0" lvl="0" marL="914400" rtl="0" algn="l">
              <a:lnSpc>
                <a:spcPct val="115000"/>
              </a:lnSpc>
              <a:spcBef>
                <a:spcPts val="800"/>
              </a:spcBef>
              <a:spcAft>
                <a:spcPts val="0"/>
              </a:spcAft>
              <a:buNone/>
            </a:pPr>
            <a:r>
              <a:rPr lang="en">
                <a:solidFill>
                  <a:schemeClr val="dk2"/>
                </a:solidFill>
              </a:rPr>
              <a:t>·       Information management</a:t>
            </a:r>
            <a:endParaRPr>
              <a:solidFill>
                <a:schemeClr val="dk2"/>
              </a:solidFill>
            </a:endParaRPr>
          </a:p>
          <a:p>
            <a:pPr indent="0" lvl="0" marL="914400" rtl="0" algn="l">
              <a:lnSpc>
                <a:spcPct val="115000"/>
              </a:lnSpc>
              <a:spcBef>
                <a:spcPts val="800"/>
              </a:spcBef>
              <a:spcAft>
                <a:spcPts val="0"/>
              </a:spcAft>
              <a:buNone/>
            </a:pPr>
            <a:r>
              <a:rPr lang="en">
                <a:solidFill>
                  <a:schemeClr val="dk2"/>
                </a:solidFill>
              </a:rPr>
              <a:t>·       Software platform</a:t>
            </a:r>
            <a:endParaRPr>
              <a:solidFill>
                <a:schemeClr val="dk2"/>
              </a:solidFill>
              <a:highlight>
                <a:srgbClr val="FFFFFF"/>
              </a:highlight>
            </a:endParaRPr>
          </a:p>
          <a:p>
            <a:pPr indent="0" lvl="0" marL="914400" rtl="0" algn="l">
              <a:lnSpc>
                <a:spcPct val="115000"/>
              </a:lnSpc>
              <a:spcBef>
                <a:spcPts val="1200"/>
              </a:spcBef>
              <a:spcAft>
                <a:spcPts val="0"/>
              </a:spcAft>
              <a:buNone/>
            </a:pPr>
            <a:r>
              <a:rPr lang="en" sz="1100">
                <a:solidFill>
                  <a:schemeClr val="dk2"/>
                </a:solidFill>
              </a:rPr>
              <a:t> </a:t>
            </a:r>
            <a:endParaRPr sz="1100">
              <a:solidFill>
                <a:schemeClr val="dk2"/>
              </a:solidFill>
            </a:endParaRPr>
          </a:p>
          <a:p>
            <a:pPr indent="0" lvl="0" marL="914400" rtl="0" algn="l">
              <a:lnSpc>
                <a:spcPct val="115000"/>
              </a:lnSpc>
              <a:spcBef>
                <a:spcPts val="1200"/>
              </a:spcBef>
              <a:spcAft>
                <a:spcPts val="0"/>
              </a:spcAft>
              <a:buNone/>
            </a:pPr>
            <a:r>
              <a:t/>
            </a:r>
            <a:endParaRPr>
              <a:solidFill>
                <a:schemeClr val="dk2"/>
              </a:solidFill>
            </a:endParaRPr>
          </a:p>
          <a:p>
            <a:pPr indent="0" lvl="0" marL="914400" rtl="0" algn="l">
              <a:lnSpc>
                <a:spcPct val="115000"/>
              </a:lnSpc>
              <a:spcBef>
                <a:spcPts val="1200"/>
              </a:spcBef>
              <a:spcAft>
                <a:spcPts val="0"/>
              </a:spcAft>
              <a:buNone/>
            </a:pPr>
            <a:r>
              <a:t/>
            </a:r>
            <a:endParaRPr sz="1100">
              <a:solidFill>
                <a:schemeClr val="dk2"/>
              </a:solidFill>
            </a:endParaRPr>
          </a:p>
          <a:p>
            <a:pPr indent="0" lvl="0" marL="914400" rtl="0" algn="l">
              <a:lnSpc>
                <a:spcPct val="115000"/>
              </a:lnSpc>
              <a:spcBef>
                <a:spcPts val="1200"/>
              </a:spcBef>
              <a:spcAft>
                <a:spcPts val="0"/>
              </a:spcAft>
              <a:buNone/>
            </a:pPr>
            <a:r>
              <a:t/>
            </a:r>
            <a:endParaRPr sz="1100">
              <a:solidFill>
                <a:schemeClr val="dk2"/>
              </a:solidFill>
            </a:endParaRPr>
          </a:p>
          <a:p>
            <a:pPr indent="0" lvl="0" marL="0" rtl="0" algn="l">
              <a:spcBef>
                <a:spcPts val="120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684" name="Google Shape;684;p41"/>
          <p:cNvPicPr preferRelativeResize="0"/>
          <p:nvPr/>
        </p:nvPicPr>
        <p:blipFill>
          <a:blip r:embed="rId3">
            <a:alphaModFix/>
          </a:blip>
          <a:stretch>
            <a:fillRect/>
          </a:stretch>
        </p:blipFill>
        <p:spPr>
          <a:xfrm>
            <a:off x="5915148" y="1202925"/>
            <a:ext cx="3059874" cy="3740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F4CC">
            <a:alpha val="77090"/>
          </a:srgbClr>
        </a:solidFill>
      </p:bgPr>
    </p:bg>
    <p:spTree>
      <p:nvGrpSpPr>
        <p:cNvPr id="127" name="Shape 127"/>
        <p:cNvGrpSpPr/>
        <p:nvPr/>
      </p:nvGrpSpPr>
      <p:grpSpPr>
        <a:xfrm>
          <a:off x="0" y="0"/>
          <a:ext cx="0" cy="0"/>
          <a:chOff x="0" y="0"/>
          <a:chExt cx="0" cy="0"/>
        </a:xfrm>
      </p:grpSpPr>
      <p:sp>
        <p:nvSpPr>
          <p:cNvPr id="128" name="Google Shape;128;p15"/>
          <p:cNvSpPr txBox="1"/>
          <p:nvPr/>
        </p:nvSpPr>
        <p:spPr>
          <a:xfrm>
            <a:off x="257725" y="571500"/>
            <a:ext cx="4758000" cy="438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400" u="sng">
                <a:latin typeface="EB Garamond"/>
                <a:ea typeface="EB Garamond"/>
                <a:cs typeface="EB Garamond"/>
                <a:sym typeface="EB Garamond"/>
              </a:rPr>
              <a:t>Want to organise your event?</a:t>
            </a:r>
            <a:endParaRPr b="1" sz="2400" u="sng">
              <a:latin typeface="EB Garamond"/>
              <a:ea typeface="EB Garamond"/>
              <a:cs typeface="EB Garamond"/>
              <a:sym typeface="EB Garamond"/>
            </a:endParaRPr>
          </a:p>
          <a:p>
            <a:pPr indent="0" lvl="0" marL="457200" rtl="0" algn="l">
              <a:spcBef>
                <a:spcPts val="0"/>
              </a:spcBef>
              <a:spcAft>
                <a:spcPts val="0"/>
              </a:spcAft>
              <a:buNone/>
            </a:pPr>
            <a:r>
              <a:t/>
            </a:r>
            <a:endParaRPr>
              <a:latin typeface="EB Garamond"/>
              <a:ea typeface="EB Garamond"/>
              <a:cs typeface="EB Garamond"/>
              <a:sym typeface="EB Garamond"/>
            </a:endParaRPr>
          </a:p>
          <a:p>
            <a:pPr indent="0" lvl="0" marL="457200" rtl="0" algn="l">
              <a:spcBef>
                <a:spcPts val="0"/>
              </a:spcBef>
              <a:spcAft>
                <a:spcPts val="0"/>
              </a:spcAft>
              <a:buNone/>
            </a:pPr>
            <a:r>
              <a:t/>
            </a:r>
            <a:endParaRPr>
              <a:latin typeface="EB Garamond"/>
              <a:ea typeface="EB Garamond"/>
              <a:cs typeface="EB Garamond"/>
              <a:sym typeface="EB Garamond"/>
            </a:endParaRPr>
          </a:p>
          <a:p>
            <a:pPr indent="0" lvl="0" marL="457200" rtl="0" algn="just">
              <a:spcBef>
                <a:spcPts val="0"/>
              </a:spcBef>
              <a:spcAft>
                <a:spcPts val="0"/>
              </a:spcAft>
              <a:buNone/>
            </a:pPr>
            <a:r>
              <a:t/>
            </a:r>
            <a:endParaRPr>
              <a:latin typeface="EB Garamond"/>
              <a:ea typeface="EB Garamond"/>
              <a:cs typeface="EB Garamond"/>
              <a:sym typeface="EB Garamond"/>
            </a:endParaRPr>
          </a:p>
          <a:p>
            <a:pPr indent="0" lvl="0" marL="0" rtl="0" algn="just">
              <a:spcBef>
                <a:spcPts val="0"/>
              </a:spcBef>
              <a:spcAft>
                <a:spcPts val="0"/>
              </a:spcAft>
              <a:buNone/>
            </a:pPr>
            <a:r>
              <a:rPr lang="en">
                <a:latin typeface="EB Garamond"/>
                <a:ea typeface="EB Garamond"/>
                <a:cs typeface="EB Garamond"/>
                <a:sym typeface="EB Garamond"/>
              </a:rPr>
              <a:t>VenYou provides unique solution to customers who want to coordinate their events in their own ways.</a:t>
            </a:r>
            <a:endParaRPr>
              <a:latin typeface="EB Garamond"/>
              <a:ea typeface="EB Garamond"/>
              <a:cs typeface="EB Garamond"/>
              <a:sym typeface="EB Garamond"/>
            </a:endParaRPr>
          </a:p>
          <a:p>
            <a:pPr indent="0" lvl="0" marL="457200" rtl="0" algn="l">
              <a:spcBef>
                <a:spcPts val="0"/>
              </a:spcBef>
              <a:spcAft>
                <a:spcPts val="0"/>
              </a:spcAft>
              <a:buNone/>
            </a:pPr>
            <a:r>
              <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They can set a theme to their events </a:t>
            </a:r>
            <a:endParaRPr>
              <a:latin typeface="EB Garamond"/>
              <a:ea typeface="EB Garamond"/>
              <a:cs typeface="EB Garamond"/>
              <a:sym typeface="EB Garamond"/>
            </a:endParaRPr>
          </a:p>
          <a:p>
            <a:pPr indent="0" lvl="0" marL="914400" rtl="0" algn="l">
              <a:spcBef>
                <a:spcPts val="0"/>
              </a:spcBef>
              <a:spcAft>
                <a:spcPts val="0"/>
              </a:spcAft>
              <a:buNone/>
            </a:pPr>
            <a:r>
              <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They can contact the vendors personally and make the event happening as per their taste</a:t>
            </a:r>
            <a:endParaRPr>
              <a:latin typeface="EB Garamond"/>
              <a:ea typeface="EB Garamond"/>
              <a:cs typeface="EB Garamond"/>
              <a:sym typeface="EB Garamond"/>
            </a:endParaRPr>
          </a:p>
          <a:p>
            <a:pPr indent="0" lvl="0" marL="914400" rtl="0" algn="l">
              <a:spcBef>
                <a:spcPts val="0"/>
              </a:spcBef>
              <a:spcAft>
                <a:spcPts val="0"/>
              </a:spcAft>
              <a:buNone/>
            </a:pPr>
            <a:r>
              <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The app takes care of everything right from contacting vendors to ticket sale, so the organiser can just sit at home and enjoy their day while we handle the whole workload for them.</a:t>
            </a:r>
            <a:endParaRPr>
              <a:latin typeface="EB Garamond"/>
              <a:ea typeface="EB Garamond"/>
              <a:cs typeface="EB Garamond"/>
              <a:sym typeface="EB Garamond"/>
            </a:endParaRPr>
          </a:p>
          <a:p>
            <a:pPr indent="0" lvl="0" marL="457200" rtl="0" algn="l">
              <a:spcBef>
                <a:spcPts val="0"/>
              </a:spcBef>
              <a:spcAft>
                <a:spcPts val="0"/>
              </a:spcAft>
              <a:buNone/>
            </a:pPr>
            <a:r>
              <a:t/>
            </a:r>
            <a:endParaRPr>
              <a:latin typeface="EB Garamond"/>
              <a:ea typeface="EB Garamond"/>
              <a:cs typeface="EB Garamond"/>
              <a:sym typeface="EB Garamond"/>
            </a:endParaRPr>
          </a:p>
        </p:txBody>
      </p:sp>
      <p:pic>
        <p:nvPicPr>
          <p:cNvPr id="129" name="Google Shape;129;p15"/>
          <p:cNvPicPr preferRelativeResize="0"/>
          <p:nvPr/>
        </p:nvPicPr>
        <p:blipFill>
          <a:blip r:embed="rId3">
            <a:alphaModFix/>
          </a:blip>
          <a:stretch>
            <a:fillRect/>
          </a:stretch>
        </p:blipFill>
        <p:spPr>
          <a:xfrm>
            <a:off x="5322800" y="683550"/>
            <a:ext cx="3572426" cy="3463450"/>
          </a:xfrm>
          <a:prstGeom prst="rect">
            <a:avLst/>
          </a:prstGeom>
          <a:noFill/>
          <a:ln cap="flat" cmpd="sng" w="38100">
            <a:solidFill>
              <a:srgbClr val="EAD1DC"/>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pic>
        <p:nvPicPr>
          <p:cNvPr id="689" name="Google Shape;689;p42"/>
          <p:cNvPicPr preferRelativeResize="0"/>
          <p:nvPr/>
        </p:nvPicPr>
        <p:blipFill>
          <a:blip r:embed="rId3">
            <a:alphaModFix/>
          </a:blip>
          <a:stretch>
            <a:fillRect/>
          </a:stretch>
        </p:blipFill>
        <p:spPr>
          <a:xfrm>
            <a:off x="0" y="0"/>
            <a:ext cx="9143997" cy="5143501"/>
          </a:xfrm>
          <a:prstGeom prst="rect">
            <a:avLst/>
          </a:prstGeom>
          <a:noFill/>
          <a:ln>
            <a:noFill/>
          </a:ln>
        </p:spPr>
      </p:pic>
      <p:sp>
        <p:nvSpPr>
          <p:cNvPr id="690" name="Google Shape;690;p42"/>
          <p:cNvSpPr txBox="1"/>
          <p:nvPr/>
        </p:nvSpPr>
        <p:spPr>
          <a:xfrm>
            <a:off x="462500" y="4397425"/>
            <a:ext cx="1878000" cy="574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0C7AE"/>
        </a:solidFill>
      </p:bgPr>
    </p:bg>
    <p:spTree>
      <p:nvGrpSpPr>
        <p:cNvPr id="694" name="Shape 694"/>
        <p:cNvGrpSpPr/>
        <p:nvPr/>
      </p:nvGrpSpPr>
      <p:grpSpPr>
        <a:xfrm>
          <a:off x="0" y="0"/>
          <a:ext cx="0" cy="0"/>
          <a:chOff x="0" y="0"/>
          <a:chExt cx="0" cy="0"/>
        </a:xfrm>
      </p:grpSpPr>
      <p:sp>
        <p:nvSpPr>
          <p:cNvPr id="695" name="Google Shape;695;p43"/>
          <p:cNvSpPr txBox="1"/>
          <p:nvPr/>
        </p:nvSpPr>
        <p:spPr>
          <a:xfrm>
            <a:off x="406425" y="490525"/>
            <a:ext cx="4108200" cy="44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CARD SORTING</a:t>
            </a:r>
            <a:endParaRPr b="1" sz="3000">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a:p>
            <a:pPr indent="-317500" lvl="0" marL="457200" rtl="0" algn="l">
              <a:lnSpc>
                <a:spcPct val="90000"/>
              </a:lnSpc>
              <a:spcBef>
                <a:spcPts val="1000"/>
              </a:spcBef>
              <a:spcAft>
                <a:spcPts val="0"/>
              </a:spcAft>
              <a:buClr>
                <a:schemeClr val="dk2"/>
              </a:buClr>
              <a:buSzPts val="1400"/>
              <a:buChar char="●"/>
            </a:pPr>
            <a:r>
              <a:rPr lang="en">
                <a:solidFill>
                  <a:schemeClr val="dk2"/>
                </a:solidFill>
              </a:rPr>
              <a:t>We applied card sorting technique to identify what users are expecting and want us to have in the App</a:t>
            </a:r>
            <a:endParaRPr>
              <a:solidFill>
                <a:schemeClr val="dk2"/>
              </a:solidFill>
            </a:endParaRPr>
          </a:p>
          <a:p>
            <a:pPr indent="0" lvl="0" marL="457200" rtl="0" algn="l">
              <a:lnSpc>
                <a:spcPct val="90000"/>
              </a:lnSpc>
              <a:spcBef>
                <a:spcPts val="1000"/>
              </a:spcBef>
              <a:spcAft>
                <a:spcPts val="0"/>
              </a:spcAft>
              <a:buNone/>
            </a:pPr>
            <a:r>
              <a:t/>
            </a:r>
            <a:endParaRPr sz="100">
              <a:solidFill>
                <a:schemeClr val="dk2"/>
              </a:solidFill>
            </a:endParaRPr>
          </a:p>
          <a:p>
            <a:pPr indent="-317500" lvl="0" marL="457200" rtl="0" algn="l">
              <a:lnSpc>
                <a:spcPct val="90000"/>
              </a:lnSpc>
              <a:spcBef>
                <a:spcPts val="1000"/>
              </a:spcBef>
              <a:spcAft>
                <a:spcPts val="0"/>
              </a:spcAft>
              <a:buClr>
                <a:schemeClr val="dk2"/>
              </a:buClr>
              <a:buSzPts val="1400"/>
              <a:buChar char="●"/>
            </a:pPr>
            <a:r>
              <a:rPr lang="en">
                <a:solidFill>
                  <a:schemeClr val="dk2"/>
                </a:solidFill>
              </a:rPr>
              <a:t>It is used to develop the better and more user centric Information Architecture</a:t>
            </a:r>
            <a:endParaRPr>
              <a:solidFill>
                <a:schemeClr val="dk2"/>
              </a:solidFill>
            </a:endParaRPr>
          </a:p>
          <a:p>
            <a:pPr indent="0" lvl="0" marL="457200" rtl="0" algn="l">
              <a:lnSpc>
                <a:spcPct val="90000"/>
              </a:lnSpc>
              <a:spcBef>
                <a:spcPts val="1000"/>
              </a:spcBef>
              <a:spcAft>
                <a:spcPts val="0"/>
              </a:spcAft>
              <a:buNone/>
            </a:pPr>
            <a:r>
              <a:t/>
            </a:r>
            <a:endParaRPr sz="100">
              <a:solidFill>
                <a:schemeClr val="dk2"/>
              </a:solidFill>
            </a:endParaRPr>
          </a:p>
          <a:p>
            <a:pPr indent="-317500" lvl="0" marL="457200" rtl="0" algn="l">
              <a:lnSpc>
                <a:spcPct val="90000"/>
              </a:lnSpc>
              <a:spcBef>
                <a:spcPts val="1000"/>
              </a:spcBef>
              <a:spcAft>
                <a:spcPts val="0"/>
              </a:spcAft>
              <a:buClr>
                <a:schemeClr val="dk2"/>
              </a:buClr>
              <a:buSzPts val="1400"/>
              <a:buChar char="●"/>
            </a:pPr>
            <a:r>
              <a:rPr lang="en">
                <a:solidFill>
                  <a:schemeClr val="dk2"/>
                </a:solidFill>
              </a:rPr>
              <a:t>We asked around 50 people in groups of 10 to take part in this usability testing method</a:t>
            </a:r>
            <a:endParaRPr>
              <a:solidFill>
                <a:schemeClr val="dk2"/>
              </a:solidFill>
            </a:endParaRPr>
          </a:p>
          <a:p>
            <a:pPr indent="0" lvl="0" marL="457200" rtl="0" algn="l">
              <a:lnSpc>
                <a:spcPct val="90000"/>
              </a:lnSpc>
              <a:spcBef>
                <a:spcPts val="1000"/>
              </a:spcBef>
              <a:spcAft>
                <a:spcPts val="0"/>
              </a:spcAft>
              <a:buNone/>
            </a:pPr>
            <a:r>
              <a:t/>
            </a:r>
            <a:endParaRPr sz="100">
              <a:solidFill>
                <a:schemeClr val="dk2"/>
              </a:solidFill>
            </a:endParaRPr>
          </a:p>
          <a:p>
            <a:pPr indent="-317500" lvl="0" marL="457200" rtl="0" algn="l">
              <a:lnSpc>
                <a:spcPct val="90000"/>
              </a:lnSpc>
              <a:spcBef>
                <a:spcPts val="1000"/>
              </a:spcBef>
              <a:spcAft>
                <a:spcPts val="0"/>
              </a:spcAft>
              <a:buClr>
                <a:schemeClr val="dk2"/>
              </a:buClr>
              <a:buSzPts val="1400"/>
              <a:buChar char="●"/>
            </a:pPr>
            <a:r>
              <a:rPr lang="en">
                <a:solidFill>
                  <a:schemeClr val="dk2"/>
                </a:solidFill>
              </a:rPr>
              <a:t>Our cards consisted mainly of categorized items and scope of the application</a:t>
            </a:r>
            <a:endParaRPr>
              <a:latin typeface="Lato"/>
              <a:ea typeface="Lato"/>
              <a:cs typeface="Lato"/>
              <a:sym typeface="Lato"/>
            </a:endParaRPr>
          </a:p>
        </p:txBody>
      </p:sp>
      <p:pic>
        <p:nvPicPr>
          <p:cNvPr id="696" name="Google Shape;696;p43"/>
          <p:cNvPicPr preferRelativeResize="0"/>
          <p:nvPr/>
        </p:nvPicPr>
        <p:blipFill>
          <a:blip r:embed="rId3">
            <a:alphaModFix/>
          </a:blip>
          <a:stretch>
            <a:fillRect/>
          </a:stretch>
        </p:blipFill>
        <p:spPr>
          <a:xfrm>
            <a:off x="5246775" y="680500"/>
            <a:ext cx="3468950" cy="3468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F4CC">
            <a:alpha val="77090"/>
          </a:srgbClr>
        </a:solidFill>
      </p:bgPr>
    </p:bg>
    <p:spTree>
      <p:nvGrpSpPr>
        <p:cNvPr id="700" name="Shape 700"/>
        <p:cNvGrpSpPr/>
        <p:nvPr/>
      </p:nvGrpSpPr>
      <p:grpSpPr>
        <a:xfrm>
          <a:off x="0" y="0"/>
          <a:ext cx="0" cy="0"/>
          <a:chOff x="0" y="0"/>
          <a:chExt cx="0" cy="0"/>
        </a:xfrm>
      </p:grpSpPr>
      <p:sp>
        <p:nvSpPr>
          <p:cNvPr id="701" name="Google Shape;701;p44"/>
          <p:cNvSpPr txBox="1"/>
          <p:nvPr/>
        </p:nvSpPr>
        <p:spPr>
          <a:xfrm>
            <a:off x="257725" y="1737850"/>
            <a:ext cx="47580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EB Garamond"/>
                <a:ea typeface="EB Garamond"/>
                <a:cs typeface="EB Garamond"/>
                <a:sym typeface="EB Garamond"/>
              </a:rPr>
              <a:t>LEARNINGS FROM LECTURE</a:t>
            </a:r>
            <a:endParaRPr>
              <a:latin typeface="EB Garamond"/>
              <a:ea typeface="EB Garamond"/>
              <a:cs typeface="EB Garamond"/>
              <a:sym typeface="EB Garamond"/>
            </a:endParaRPr>
          </a:p>
        </p:txBody>
      </p:sp>
      <p:pic>
        <p:nvPicPr>
          <p:cNvPr id="702" name="Google Shape;702;p44"/>
          <p:cNvPicPr preferRelativeResize="0"/>
          <p:nvPr/>
        </p:nvPicPr>
        <p:blipFill>
          <a:blip r:embed="rId3">
            <a:alphaModFix/>
          </a:blip>
          <a:stretch>
            <a:fillRect/>
          </a:stretch>
        </p:blipFill>
        <p:spPr>
          <a:xfrm>
            <a:off x="5015725" y="469915"/>
            <a:ext cx="3673575" cy="42360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6D7A8"/>
        </a:solidFill>
      </p:bgPr>
    </p:bg>
    <p:spTree>
      <p:nvGrpSpPr>
        <p:cNvPr id="706" name="Shape 706"/>
        <p:cNvGrpSpPr/>
        <p:nvPr/>
      </p:nvGrpSpPr>
      <p:grpSpPr>
        <a:xfrm>
          <a:off x="0" y="0"/>
          <a:ext cx="0" cy="0"/>
          <a:chOff x="0" y="0"/>
          <a:chExt cx="0" cy="0"/>
        </a:xfrm>
      </p:grpSpPr>
      <p:pic>
        <p:nvPicPr>
          <p:cNvPr id="707" name="Google Shape;707;p45"/>
          <p:cNvPicPr preferRelativeResize="0"/>
          <p:nvPr/>
        </p:nvPicPr>
        <p:blipFill>
          <a:blip r:embed="rId3">
            <a:alphaModFix/>
          </a:blip>
          <a:stretch>
            <a:fillRect/>
          </a:stretch>
        </p:blipFill>
        <p:spPr>
          <a:xfrm>
            <a:off x="152400" y="152400"/>
            <a:ext cx="8817198" cy="4838700"/>
          </a:xfrm>
          <a:prstGeom prst="rect">
            <a:avLst/>
          </a:prstGeom>
          <a:noFill/>
          <a:ln cap="flat" cmpd="sng" w="28575">
            <a:solidFill>
              <a:schemeClr val="dk2"/>
            </a:solidFill>
            <a:prstDash val="solid"/>
            <a:round/>
            <a:headEnd len="sm" w="sm" type="none"/>
            <a:tailEnd len="sm" w="sm" type="none"/>
          </a:ln>
          <a:effectLst>
            <a:outerShdw blurRad="57150" rotWithShape="0" algn="bl" dir="5400000" dist="85725">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2E9"/>
        </a:solidFill>
      </p:bgPr>
    </p:bg>
    <p:spTree>
      <p:nvGrpSpPr>
        <p:cNvPr id="711" name="Shape 711"/>
        <p:cNvGrpSpPr/>
        <p:nvPr/>
      </p:nvGrpSpPr>
      <p:grpSpPr>
        <a:xfrm>
          <a:off x="0" y="0"/>
          <a:ext cx="0" cy="0"/>
          <a:chOff x="0" y="0"/>
          <a:chExt cx="0" cy="0"/>
        </a:xfrm>
      </p:grpSpPr>
      <p:sp>
        <p:nvSpPr>
          <p:cNvPr id="712" name="Google Shape;712;p46"/>
          <p:cNvSpPr txBox="1"/>
          <p:nvPr/>
        </p:nvSpPr>
        <p:spPr>
          <a:xfrm>
            <a:off x="406425" y="154175"/>
            <a:ext cx="8619300" cy="3391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 sz="2400" u="sng">
                <a:solidFill>
                  <a:schemeClr val="dk2"/>
                </a:solidFill>
                <a:latin typeface="Lato"/>
                <a:ea typeface="Lato"/>
                <a:cs typeface="Lato"/>
                <a:sym typeface="Lato"/>
              </a:rPr>
              <a:t>HUMAN CENTERED DESIGN APPROACH</a:t>
            </a:r>
            <a:endParaRPr b="1" sz="2400" u="sng">
              <a:solidFill>
                <a:schemeClr val="dk2"/>
              </a:solidFill>
              <a:latin typeface="Lato"/>
              <a:ea typeface="Lato"/>
              <a:cs typeface="Lato"/>
              <a:sym typeface="Lato"/>
            </a:endParaRPr>
          </a:p>
          <a:p>
            <a:pPr indent="0" lvl="0" marL="0" rtl="0" algn="l">
              <a:lnSpc>
                <a:spcPct val="90000"/>
              </a:lnSpc>
              <a:spcBef>
                <a:spcPts val="1000"/>
              </a:spcBef>
              <a:spcAft>
                <a:spcPts val="0"/>
              </a:spcAft>
              <a:buNone/>
            </a:pPr>
            <a:r>
              <a:t/>
            </a:r>
            <a:endParaRPr b="1" sz="800" u="sng">
              <a:solidFill>
                <a:schemeClr val="dk2"/>
              </a:solidFill>
              <a:latin typeface="Lato"/>
              <a:ea typeface="Lato"/>
              <a:cs typeface="Lato"/>
              <a:sym typeface="Lato"/>
            </a:endParaRPr>
          </a:p>
          <a:p>
            <a:pPr indent="0" lvl="0" marL="0" rtl="0" algn="l">
              <a:lnSpc>
                <a:spcPct val="90000"/>
              </a:lnSpc>
              <a:spcBef>
                <a:spcPts val="1000"/>
              </a:spcBef>
              <a:spcAft>
                <a:spcPts val="0"/>
              </a:spcAft>
              <a:buNone/>
            </a:pPr>
            <a:r>
              <a:rPr b="1" lang="en">
                <a:solidFill>
                  <a:schemeClr val="dk2"/>
                </a:solidFill>
                <a:latin typeface="Lato"/>
                <a:ea typeface="Lato"/>
                <a:cs typeface="Lato"/>
                <a:sym typeface="Lato"/>
              </a:rPr>
              <a:t>1. Who is our Target Audience?</a:t>
            </a:r>
            <a:endParaRPr b="1">
              <a:solidFill>
                <a:schemeClr val="dk2"/>
              </a:solidFill>
              <a:latin typeface="Lato"/>
              <a:ea typeface="Lato"/>
              <a:cs typeface="Lato"/>
              <a:sym typeface="Lato"/>
            </a:endParaRPr>
          </a:p>
          <a:p>
            <a:pPr indent="0" lvl="0" marL="457200" rtl="0" algn="l">
              <a:lnSpc>
                <a:spcPct val="90000"/>
              </a:lnSpc>
              <a:spcBef>
                <a:spcPts val="1000"/>
              </a:spcBef>
              <a:spcAft>
                <a:spcPts val="0"/>
              </a:spcAft>
              <a:buNone/>
            </a:pPr>
            <a:r>
              <a:rPr lang="en">
                <a:solidFill>
                  <a:schemeClr val="dk2"/>
                </a:solidFill>
                <a:latin typeface="Lato"/>
                <a:ea typeface="Lato"/>
                <a:cs typeface="Lato"/>
                <a:sym typeface="Lato"/>
              </a:rPr>
              <a:t>Any one who wants to have fun</a:t>
            </a:r>
            <a:endParaRPr>
              <a:solidFill>
                <a:schemeClr val="dk2"/>
              </a:solidFill>
              <a:latin typeface="Lato"/>
              <a:ea typeface="Lato"/>
              <a:cs typeface="Lato"/>
              <a:sym typeface="Lato"/>
            </a:endParaRPr>
          </a:p>
          <a:p>
            <a:pPr indent="0" lvl="0" marL="0" rtl="0" algn="l">
              <a:lnSpc>
                <a:spcPct val="90000"/>
              </a:lnSpc>
              <a:spcBef>
                <a:spcPts val="1000"/>
              </a:spcBef>
              <a:spcAft>
                <a:spcPts val="0"/>
              </a:spcAft>
              <a:buNone/>
            </a:pPr>
            <a:r>
              <a:rPr b="1" lang="en">
                <a:solidFill>
                  <a:schemeClr val="dk2"/>
                </a:solidFill>
                <a:latin typeface="Lato"/>
                <a:ea typeface="Lato"/>
                <a:cs typeface="Lato"/>
                <a:sym typeface="Lato"/>
              </a:rPr>
              <a:t>2. What are we making and why?</a:t>
            </a:r>
            <a:endParaRPr b="1">
              <a:solidFill>
                <a:schemeClr val="dk2"/>
              </a:solidFill>
              <a:latin typeface="Lato"/>
              <a:ea typeface="Lato"/>
              <a:cs typeface="Lato"/>
              <a:sym typeface="Lato"/>
            </a:endParaRPr>
          </a:p>
          <a:p>
            <a:pPr indent="457200" lvl="0" marL="0" rtl="0" algn="l">
              <a:lnSpc>
                <a:spcPct val="90000"/>
              </a:lnSpc>
              <a:spcBef>
                <a:spcPts val="1000"/>
              </a:spcBef>
              <a:spcAft>
                <a:spcPts val="0"/>
              </a:spcAft>
              <a:buNone/>
            </a:pPr>
            <a:r>
              <a:rPr lang="en">
                <a:solidFill>
                  <a:schemeClr val="dk2"/>
                </a:solidFill>
                <a:latin typeface="Lato"/>
                <a:ea typeface="Lato"/>
                <a:cs typeface="Lato"/>
                <a:sym typeface="Lato"/>
              </a:rPr>
              <a:t>A Mobile App to find and organise events through same platform</a:t>
            </a:r>
            <a:endParaRPr>
              <a:solidFill>
                <a:schemeClr val="dk2"/>
              </a:solidFill>
              <a:latin typeface="Lato"/>
              <a:ea typeface="Lato"/>
              <a:cs typeface="Lato"/>
              <a:sym typeface="Lato"/>
            </a:endParaRPr>
          </a:p>
          <a:p>
            <a:pPr indent="0" lvl="0" marL="0" rtl="0" algn="l">
              <a:lnSpc>
                <a:spcPct val="90000"/>
              </a:lnSpc>
              <a:spcBef>
                <a:spcPts val="1000"/>
              </a:spcBef>
              <a:spcAft>
                <a:spcPts val="0"/>
              </a:spcAft>
              <a:buNone/>
            </a:pPr>
            <a:r>
              <a:rPr b="1" lang="en">
                <a:solidFill>
                  <a:schemeClr val="dk2"/>
                </a:solidFill>
                <a:latin typeface="Lato"/>
                <a:ea typeface="Lato"/>
                <a:cs typeface="Lato"/>
                <a:sym typeface="Lato"/>
              </a:rPr>
              <a:t>3. </a:t>
            </a:r>
            <a:r>
              <a:rPr b="1" lang="en">
                <a:solidFill>
                  <a:schemeClr val="dk2"/>
                </a:solidFill>
                <a:latin typeface="Lato"/>
                <a:ea typeface="Lato"/>
                <a:cs typeface="Lato"/>
                <a:sym typeface="Lato"/>
              </a:rPr>
              <a:t>What will success look like?</a:t>
            </a:r>
            <a:endParaRPr b="1">
              <a:solidFill>
                <a:schemeClr val="dk2"/>
              </a:solidFill>
              <a:latin typeface="Lato"/>
              <a:ea typeface="Lato"/>
              <a:cs typeface="Lato"/>
              <a:sym typeface="Lato"/>
            </a:endParaRPr>
          </a:p>
          <a:p>
            <a:pPr indent="457200" lvl="0" marL="0" rtl="0" algn="l">
              <a:lnSpc>
                <a:spcPct val="90000"/>
              </a:lnSpc>
              <a:spcBef>
                <a:spcPts val="1000"/>
              </a:spcBef>
              <a:spcAft>
                <a:spcPts val="0"/>
              </a:spcAft>
              <a:buNone/>
            </a:pPr>
            <a:r>
              <a:rPr lang="en">
                <a:solidFill>
                  <a:schemeClr val="dk2"/>
                </a:solidFill>
                <a:latin typeface="Lato"/>
                <a:ea typeface="Lato"/>
                <a:cs typeface="Lato"/>
                <a:sym typeface="Lato"/>
              </a:rPr>
              <a:t> Making the life of users easy and full of fun just by a click of button</a:t>
            </a:r>
            <a:endParaRPr b="1">
              <a:latin typeface="Lato"/>
              <a:ea typeface="Lato"/>
              <a:cs typeface="Lato"/>
              <a:sym typeface="Lato"/>
            </a:endParaRPr>
          </a:p>
        </p:txBody>
      </p:sp>
      <p:pic>
        <p:nvPicPr>
          <p:cNvPr id="713" name="Google Shape;713;p46"/>
          <p:cNvPicPr preferRelativeResize="0"/>
          <p:nvPr/>
        </p:nvPicPr>
        <p:blipFill>
          <a:blip r:embed="rId3">
            <a:alphaModFix/>
          </a:blip>
          <a:stretch>
            <a:fillRect/>
          </a:stretch>
        </p:blipFill>
        <p:spPr>
          <a:xfrm>
            <a:off x="168175" y="3210825"/>
            <a:ext cx="8857551" cy="1848575"/>
          </a:xfrm>
          <a:prstGeom prst="rect">
            <a:avLst/>
          </a:prstGeom>
          <a:noFill/>
          <a:ln>
            <a:noFill/>
          </a:ln>
        </p:spPr>
      </p:pic>
      <p:sp>
        <p:nvSpPr>
          <p:cNvPr id="714" name="Google Shape;714;p46"/>
          <p:cNvSpPr txBox="1"/>
          <p:nvPr/>
        </p:nvSpPr>
        <p:spPr>
          <a:xfrm>
            <a:off x="392425" y="2144300"/>
            <a:ext cx="7332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718" name="Shape 718"/>
        <p:cNvGrpSpPr/>
        <p:nvPr/>
      </p:nvGrpSpPr>
      <p:grpSpPr>
        <a:xfrm>
          <a:off x="0" y="0"/>
          <a:ext cx="0" cy="0"/>
          <a:chOff x="0" y="0"/>
          <a:chExt cx="0" cy="0"/>
        </a:xfrm>
      </p:grpSpPr>
      <p:sp>
        <p:nvSpPr>
          <p:cNvPr id="719" name="Google Shape;719;p47"/>
          <p:cNvSpPr txBox="1"/>
          <p:nvPr/>
        </p:nvSpPr>
        <p:spPr>
          <a:xfrm>
            <a:off x="406425" y="206950"/>
            <a:ext cx="8310900" cy="48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Lato"/>
                <a:ea typeface="Lato"/>
                <a:cs typeface="Lato"/>
                <a:sym typeface="Lato"/>
              </a:rPr>
              <a:t>TEAMWORK</a:t>
            </a:r>
            <a:endParaRPr b="1" sz="3000" u="sng">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720" name="Google Shape;720;p47"/>
          <p:cNvSpPr txBox="1"/>
          <p:nvPr/>
        </p:nvSpPr>
        <p:spPr>
          <a:xfrm>
            <a:off x="3461700" y="1920050"/>
            <a:ext cx="7332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aphicFrame>
        <p:nvGraphicFramePr>
          <p:cNvPr id="721" name="Google Shape;721;p47"/>
          <p:cNvGraphicFramePr/>
          <p:nvPr/>
        </p:nvGraphicFramePr>
        <p:xfrm>
          <a:off x="593925" y="991725"/>
          <a:ext cx="3000000" cy="3000000"/>
        </p:xfrm>
        <a:graphic>
          <a:graphicData uri="http://schemas.openxmlformats.org/drawingml/2006/table">
            <a:tbl>
              <a:tblPr>
                <a:noFill/>
                <a:tableStyleId>{27FFFBFD-C9C3-4573-82D3-C8F4D568E449}</a:tableStyleId>
              </a:tblPr>
              <a:tblGrid>
                <a:gridCol w="2015650"/>
                <a:gridCol w="2015650"/>
                <a:gridCol w="2015650"/>
                <a:gridCol w="2015650"/>
              </a:tblGrid>
              <a:tr h="381000">
                <a:tc>
                  <a:txBody>
                    <a:bodyPr/>
                    <a:lstStyle/>
                    <a:p>
                      <a:pPr indent="0" lvl="0" marL="0" rtl="0" algn="l">
                        <a:spcBef>
                          <a:spcPts val="0"/>
                        </a:spcBef>
                        <a:spcAft>
                          <a:spcPts val="0"/>
                        </a:spcAft>
                        <a:buNone/>
                      </a:pPr>
                      <a:r>
                        <a:rPr b="1" lang="en">
                          <a:solidFill>
                            <a:schemeClr val="dk2"/>
                          </a:solidFill>
                          <a:latin typeface="Lato"/>
                          <a:ea typeface="Lato"/>
                          <a:cs typeface="Lato"/>
                          <a:sym typeface="Lato"/>
                        </a:rPr>
                        <a:t>Vidushi</a:t>
                      </a:r>
                      <a:endParaRPr b="1">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                                   </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Login</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Signup</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Splash</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Home </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Search</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Lato"/>
                          <a:ea typeface="Lato"/>
                          <a:cs typeface="Lato"/>
                          <a:sym typeface="Lato"/>
                        </a:rPr>
                        <a:t>Aashay</a:t>
                      </a:r>
                      <a:endParaRPr b="1">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Event details</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Ticket booking page</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Receipt/ticket</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Location</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Contact us</a:t>
                      </a:r>
                      <a:endParaRPr>
                        <a:solidFill>
                          <a:schemeClr val="dk2"/>
                        </a:solidFill>
                        <a:latin typeface="Lato"/>
                        <a:ea typeface="Lato"/>
                        <a:cs typeface="Lato"/>
                        <a:sym typeface="Lato"/>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EFEFEF"/>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Lato"/>
                          <a:ea typeface="Lato"/>
                          <a:cs typeface="Lato"/>
                          <a:sym typeface="Lato"/>
                        </a:rPr>
                        <a:t>Mrinal</a:t>
                      </a:r>
                      <a:endParaRPr b="1">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Notification</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Feedback</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Settings</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Messages</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Profile</a:t>
                      </a:r>
                      <a:endParaRPr>
                        <a:solidFill>
                          <a:schemeClr val="dk2"/>
                        </a:solidFill>
                        <a:latin typeface="Lato"/>
                        <a:ea typeface="Lato"/>
                        <a:cs typeface="Lato"/>
                        <a:sym typeface="Lato"/>
                      </a:endParaRPr>
                    </a:p>
                    <a:p>
                      <a:pPr indent="0" lvl="0" marL="0" rtl="0" algn="l">
                        <a:spcBef>
                          <a:spcPts val="0"/>
                        </a:spcBef>
                        <a:spcAft>
                          <a:spcPts val="0"/>
                        </a:spcAft>
                        <a:buNone/>
                      </a:pPr>
                      <a:r>
                        <a:t/>
                      </a:r>
                      <a:endParaRPr/>
                    </a:p>
                  </a:txBody>
                  <a:tcPr marT="91425" marB="91425" marR="91425" marL="91425">
                    <a:lnL cap="flat" cmpd="sng" w="9525">
                      <a:solidFill>
                        <a:srgbClr val="EFEFEF"/>
                      </a:solidFill>
                      <a:prstDash val="dot"/>
                      <a:round/>
                      <a:headEnd len="sm" w="sm" type="none"/>
                      <a:tailEnd len="sm" w="sm" type="none"/>
                    </a:lnL>
                    <a:lnR cap="flat" cmpd="sng" w="9525">
                      <a:solidFill>
                        <a:srgbClr val="EFEFEF"/>
                      </a:solidFill>
                      <a:prstDash val="dot"/>
                      <a:round/>
                      <a:headEnd len="sm" w="sm" type="none"/>
                      <a:tailEnd len="sm" w="sm" type="none"/>
                    </a:lnR>
                    <a:lnT cap="flat" cmpd="sng" w="9525">
                      <a:solidFill>
                        <a:srgbClr val="EFEFEF"/>
                      </a:solidFill>
                      <a:prstDash val="dot"/>
                      <a:round/>
                      <a:headEnd len="sm" w="sm" type="none"/>
                      <a:tailEnd len="sm" w="sm" type="none"/>
                    </a:lnT>
                    <a:lnB cap="flat" cmpd="sng" w="9525">
                      <a:solidFill>
                        <a:srgbClr val="EFEFEF"/>
                      </a:solidFill>
                      <a:prstDash val="dot"/>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b="1" lang="en">
                          <a:solidFill>
                            <a:schemeClr val="dk2"/>
                          </a:solidFill>
                          <a:latin typeface="Lato"/>
                          <a:ea typeface="Lato"/>
                          <a:cs typeface="Lato"/>
                          <a:sym typeface="Lato"/>
                        </a:rPr>
                        <a:t>Riteeka</a:t>
                      </a:r>
                      <a:endParaRPr b="1">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Create event</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Like/History</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Menu</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Create group</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Group page</a:t>
                      </a:r>
                      <a:endParaRPr/>
                    </a:p>
                  </a:txBody>
                  <a:tcPr marT="91425" marB="91425" marR="91425" marL="91425">
                    <a:lnL cap="flat" cmpd="sng" w="9525">
                      <a:solidFill>
                        <a:srgbClr val="EFEFEF"/>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bl>
          </a:graphicData>
        </a:graphic>
      </p:graphicFrame>
      <p:pic>
        <p:nvPicPr>
          <p:cNvPr id="722" name="Google Shape;722;p47"/>
          <p:cNvPicPr preferRelativeResize="0"/>
          <p:nvPr/>
        </p:nvPicPr>
        <p:blipFill>
          <a:blip r:embed="rId3">
            <a:alphaModFix/>
          </a:blip>
          <a:stretch>
            <a:fillRect/>
          </a:stretch>
        </p:blipFill>
        <p:spPr>
          <a:xfrm>
            <a:off x="5715000" y="2702725"/>
            <a:ext cx="3429000" cy="304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726" name="Shape 726"/>
        <p:cNvGrpSpPr/>
        <p:nvPr/>
      </p:nvGrpSpPr>
      <p:grpSpPr>
        <a:xfrm>
          <a:off x="0" y="0"/>
          <a:ext cx="0" cy="0"/>
          <a:chOff x="0" y="0"/>
          <a:chExt cx="0" cy="0"/>
        </a:xfrm>
      </p:grpSpPr>
      <p:pic>
        <p:nvPicPr>
          <p:cNvPr id="727" name="Google Shape;727;p48"/>
          <p:cNvPicPr preferRelativeResize="0"/>
          <p:nvPr/>
        </p:nvPicPr>
        <p:blipFill>
          <a:blip r:embed="rId3">
            <a:alphaModFix/>
          </a:blip>
          <a:stretch>
            <a:fillRect/>
          </a:stretch>
        </p:blipFill>
        <p:spPr>
          <a:xfrm>
            <a:off x="114350" y="362625"/>
            <a:ext cx="8915300" cy="437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F4CC">
            <a:alpha val="77090"/>
          </a:srgbClr>
        </a:solidFill>
      </p:bgPr>
    </p:bg>
    <p:spTree>
      <p:nvGrpSpPr>
        <p:cNvPr id="133" name="Shape 133"/>
        <p:cNvGrpSpPr/>
        <p:nvPr/>
      </p:nvGrpSpPr>
      <p:grpSpPr>
        <a:xfrm>
          <a:off x="0" y="0"/>
          <a:ext cx="0" cy="0"/>
          <a:chOff x="0" y="0"/>
          <a:chExt cx="0" cy="0"/>
        </a:xfrm>
      </p:grpSpPr>
      <p:sp>
        <p:nvSpPr>
          <p:cNvPr id="134" name="Google Shape;134;p16"/>
          <p:cNvSpPr txBox="1"/>
          <p:nvPr/>
        </p:nvSpPr>
        <p:spPr>
          <a:xfrm>
            <a:off x="452450" y="261950"/>
            <a:ext cx="5988900" cy="48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latin typeface="EB Garamond"/>
                <a:ea typeface="EB Garamond"/>
                <a:cs typeface="EB Garamond"/>
                <a:sym typeface="EB Garamond"/>
              </a:rPr>
              <a:t>Want to join an event?</a:t>
            </a:r>
            <a:endParaRPr b="1">
              <a:latin typeface="EB Garamond"/>
              <a:ea typeface="EB Garamond"/>
              <a:cs typeface="EB Garamond"/>
              <a:sym typeface="EB Garamond"/>
            </a:endParaRPr>
          </a:p>
          <a:p>
            <a:pPr indent="0" lvl="0" marL="457200" rtl="0" algn="just">
              <a:spcBef>
                <a:spcPts val="0"/>
              </a:spcBef>
              <a:spcAft>
                <a:spcPts val="0"/>
              </a:spcAft>
              <a:buNone/>
            </a:pPr>
            <a:r>
              <a:t/>
            </a:r>
            <a:endParaRPr>
              <a:latin typeface="EB Garamond"/>
              <a:ea typeface="EB Garamond"/>
              <a:cs typeface="EB Garamond"/>
              <a:sym typeface="EB Garamond"/>
            </a:endParaRPr>
          </a:p>
          <a:p>
            <a:pPr indent="0" lvl="0" marL="0" rtl="0" algn="just">
              <a:spcBef>
                <a:spcPts val="0"/>
              </a:spcBef>
              <a:spcAft>
                <a:spcPts val="0"/>
              </a:spcAft>
              <a:buNone/>
            </a:pPr>
            <a:r>
              <a:rPr lang="en">
                <a:latin typeface="EB Garamond"/>
                <a:ea typeface="EB Garamond"/>
                <a:cs typeface="EB Garamond"/>
                <a:sym typeface="EB Garamond"/>
              </a:rPr>
              <a:t>VenYou is a unified platform where you can find everything about the latest events happening in your city.</a:t>
            </a:r>
            <a:endParaRPr>
              <a:latin typeface="EB Garamond"/>
              <a:ea typeface="EB Garamond"/>
              <a:cs typeface="EB Garamond"/>
              <a:sym typeface="EB Garamond"/>
            </a:endParaRPr>
          </a:p>
          <a:p>
            <a:pPr indent="0" lvl="0" marL="457200" rtl="0" algn="l">
              <a:spcBef>
                <a:spcPts val="0"/>
              </a:spcBef>
              <a:spcAft>
                <a:spcPts val="0"/>
              </a:spcAft>
              <a:buNone/>
            </a:pPr>
            <a:r>
              <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You can sort the events based on time or type of event</a:t>
            </a:r>
            <a:endParaRPr>
              <a:latin typeface="EB Garamond"/>
              <a:ea typeface="EB Garamond"/>
              <a:cs typeface="EB Garamond"/>
              <a:sym typeface="EB Garamond"/>
            </a:endParaRPr>
          </a:p>
          <a:p>
            <a:pPr indent="0" lvl="0" marL="914400" rtl="0" algn="l">
              <a:spcBef>
                <a:spcPts val="0"/>
              </a:spcBef>
              <a:spcAft>
                <a:spcPts val="0"/>
              </a:spcAft>
              <a:buNone/>
            </a:pPr>
            <a:r>
              <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You can add filters to make your search quick and easy</a:t>
            </a:r>
            <a:endParaRPr>
              <a:latin typeface="EB Garamond"/>
              <a:ea typeface="EB Garamond"/>
              <a:cs typeface="EB Garamond"/>
              <a:sym typeface="EB Garamond"/>
            </a:endParaRPr>
          </a:p>
          <a:p>
            <a:pPr indent="0" lvl="0" marL="914400" rtl="0" algn="l">
              <a:spcBef>
                <a:spcPts val="0"/>
              </a:spcBef>
              <a:spcAft>
                <a:spcPts val="0"/>
              </a:spcAft>
              <a:buNone/>
            </a:pPr>
            <a:r>
              <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The user can create groups of people who they want to invite and invite a whole bunch of people at the ease of a button </a:t>
            </a:r>
            <a:endParaRPr>
              <a:latin typeface="EB Garamond"/>
              <a:ea typeface="EB Garamond"/>
              <a:cs typeface="EB Garamond"/>
              <a:sym typeface="EB Garamond"/>
            </a:endParaRPr>
          </a:p>
          <a:p>
            <a:pPr indent="0" lvl="0" marL="914400" rtl="0" algn="l">
              <a:spcBef>
                <a:spcPts val="0"/>
              </a:spcBef>
              <a:spcAft>
                <a:spcPts val="0"/>
              </a:spcAft>
              <a:buNone/>
            </a:pPr>
            <a:r>
              <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The users can also share pictures and videos of the events and checkout the same uploaded by other attendees</a:t>
            </a:r>
            <a:endParaRPr>
              <a:latin typeface="EB Garamond"/>
              <a:ea typeface="EB Garamond"/>
              <a:cs typeface="EB Garamond"/>
              <a:sym typeface="EB Garamond"/>
            </a:endParaRPr>
          </a:p>
          <a:p>
            <a:pPr indent="0" lvl="0" marL="914400" rtl="0" algn="l">
              <a:spcBef>
                <a:spcPts val="0"/>
              </a:spcBef>
              <a:spcAft>
                <a:spcPts val="0"/>
              </a:spcAft>
              <a:buNone/>
            </a:pPr>
            <a:r>
              <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We have also provided the ease of commute and payment by integrating other applications like google maps, uber and payment gateways in our application.</a:t>
            </a:r>
            <a:endParaRPr>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a:p>
            <a:pPr indent="0" lvl="0" marL="457200" rtl="0" algn="l">
              <a:spcBef>
                <a:spcPts val="0"/>
              </a:spcBef>
              <a:spcAft>
                <a:spcPts val="0"/>
              </a:spcAft>
              <a:buNone/>
            </a:pPr>
            <a:r>
              <a:t/>
            </a:r>
            <a:endParaRPr>
              <a:latin typeface="EB Garamond"/>
              <a:ea typeface="EB Garamond"/>
              <a:cs typeface="EB Garamond"/>
              <a:sym typeface="EB Garamond"/>
            </a:endParaRPr>
          </a:p>
        </p:txBody>
      </p:sp>
      <p:pic>
        <p:nvPicPr>
          <p:cNvPr id="135" name="Google Shape;135;p16"/>
          <p:cNvPicPr preferRelativeResize="0"/>
          <p:nvPr/>
        </p:nvPicPr>
        <p:blipFill>
          <a:blip r:embed="rId3">
            <a:alphaModFix/>
          </a:blip>
          <a:stretch>
            <a:fillRect/>
          </a:stretch>
        </p:blipFill>
        <p:spPr>
          <a:xfrm>
            <a:off x="6712300" y="39225"/>
            <a:ext cx="2364450" cy="506505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0C7AE"/>
        </a:solidFill>
      </p:bgPr>
    </p:bg>
    <p:spTree>
      <p:nvGrpSpPr>
        <p:cNvPr id="139" name="Shape 139"/>
        <p:cNvGrpSpPr/>
        <p:nvPr/>
      </p:nvGrpSpPr>
      <p:grpSpPr>
        <a:xfrm>
          <a:off x="0" y="0"/>
          <a:ext cx="0" cy="0"/>
          <a:chOff x="0" y="0"/>
          <a:chExt cx="0" cy="0"/>
        </a:xfrm>
      </p:grpSpPr>
      <p:sp>
        <p:nvSpPr>
          <p:cNvPr id="140" name="Google Shape;140;p17"/>
          <p:cNvSpPr txBox="1"/>
          <p:nvPr/>
        </p:nvSpPr>
        <p:spPr>
          <a:xfrm>
            <a:off x="0" y="0"/>
            <a:ext cx="5395800" cy="5143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EB Garamond"/>
              <a:ea typeface="EB Garamond"/>
              <a:cs typeface="EB Garamond"/>
              <a:sym typeface="EB Garamond"/>
            </a:endParaRPr>
          </a:p>
        </p:txBody>
      </p:sp>
      <p:pic>
        <p:nvPicPr>
          <p:cNvPr id="141" name="Google Shape;141;p17"/>
          <p:cNvPicPr preferRelativeResize="0"/>
          <p:nvPr/>
        </p:nvPicPr>
        <p:blipFill>
          <a:blip r:embed="rId3">
            <a:alphaModFix/>
          </a:blip>
          <a:stretch>
            <a:fillRect/>
          </a:stretch>
        </p:blipFill>
        <p:spPr>
          <a:xfrm>
            <a:off x="4894850" y="645450"/>
            <a:ext cx="3883850" cy="3455900"/>
          </a:xfrm>
          <a:prstGeom prst="rect">
            <a:avLst/>
          </a:prstGeom>
          <a:no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pic>
      <p:sp>
        <p:nvSpPr>
          <p:cNvPr id="142" name="Google Shape;142;p17"/>
          <p:cNvSpPr txBox="1"/>
          <p:nvPr/>
        </p:nvSpPr>
        <p:spPr>
          <a:xfrm>
            <a:off x="406425" y="490525"/>
            <a:ext cx="4108200" cy="3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PROBLEMS  FACED</a:t>
            </a:r>
            <a:endParaRPr b="1" sz="3000">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Single platform not available for all needs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 freedom to organize event at user’s will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Paper wasted on  ticket printouts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Cashless transactions not available for all events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F4CC">
            <a:alpha val="77090"/>
          </a:srgbClr>
        </a:solidFill>
      </p:bgPr>
    </p:bg>
    <p:spTree>
      <p:nvGrpSpPr>
        <p:cNvPr id="146" name="Shape 146"/>
        <p:cNvGrpSpPr/>
        <p:nvPr/>
      </p:nvGrpSpPr>
      <p:grpSpPr>
        <a:xfrm>
          <a:off x="0" y="0"/>
          <a:ext cx="0" cy="0"/>
          <a:chOff x="0" y="0"/>
          <a:chExt cx="0" cy="0"/>
        </a:xfrm>
      </p:grpSpPr>
      <p:sp>
        <p:nvSpPr>
          <p:cNvPr id="147" name="Google Shape;147;p18"/>
          <p:cNvSpPr txBox="1"/>
          <p:nvPr/>
        </p:nvSpPr>
        <p:spPr>
          <a:xfrm>
            <a:off x="0" y="0"/>
            <a:ext cx="5395800" cy="5143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EB Garamond"/>
              <a:ea typeface="EB Garamond"/>
              <a:cs typeface="EB Garamond"/>
              <a:sym typeface="EB Garamond"/>
            </a:endParaRPr>
          </a:p>
        </p:txBody>
      </p:sp>
      <p:pic>
        <p:nvPicPr>
          <p:cNvPr id="148" name="Google Shape;148;p18"/>
          <p:cNvPicPr preferRelativeResize="0"/>
          <p:nvPr/>
        </p:nvPicPr>
        <p:blipFill>
          <a:blip r:embed="rId3">
            <a:alphaModFix/>
          </a:blip>
          <a:stretch>
            <a:fillRect/>
          </a:stretch>
        </p:blipFill>
        <p:spPr>
          <a:xfrm>
            <a:off x="4706475" y="2438400"/>
            <a:ext cx="4251501" cy="2536725"/>
          </a:xfrm>
          <a:prstGeom prst="rect">
            <a:avLst/>
          </a:prstGeom>
          <a:noFill/>
          <a:ln>
            <a:noFill/>
          </a:ln>
          <a:effectLst>
            <a:outerShdw blurRad="57150" rotWithShape="0" algn="bl" dir="5400000" dist="19050">
              <a:srgbClr val="000000">
                <a:alpha val="50000"/>
              </a:srgbClr>
            </a:outerShdw>
          </a:effectLst>
        </p:spPr>
      </p:pic>
      <p:sp>
        <p:nvSpPr>
          <p:cNvPr id="149" name="Google Shape;149;p18"/>
          <p:cNvSpPr txBox="1"/>
          <p:nvPr/>
        </p:nvSpPr>
        <p:spPr>
          <a:xfrm>
            <a:off x="182200" y="431175"/>
            <a:ext cx="4389900" cy="43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SOLUTIONS PROVIDED</a:t>
            </a:r>
            <a:endParaRPr b="1" sz="3000">
              <a:latin typeface="Lato"/>
              <a:ea typeface="Lato"/>
              <a:cs typeface="Lato"/>
              <a:sym typeface="Lato"/>
            </a:endParaRPr>
          </a:p>
          <a:p>
            <a:pPr indent="0" lvl="0" marL="0" rtl="0" algn="l">
              <a:spcBef>
                <a:spcPts val="0"/>
              </a:spcBef>
              <a:spcAft>
                <a:spcPts val="0"/>
              </a:spcAft>
              <a:buNone/>
            </a:pPr>
            <a:r>
              <a:t/>
            </a:r>
            <a:endParaRPr b="1" sz="3000">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Everything is online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Cashless transactions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 paper wasted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Just use your phone and get your event organized</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153" name="Shape 153"/>
        <p:cNvGrpSpPr/>
        <p:nvPr/>
      </p:nvGrpSpPr>
      <p:grpSpPr>
        <a:xfrm>
          <a:off x="0" y="0"/>
          <a:ext cx="0" cy="0"/>
          <a:chOff x="0" y="0"/>
          <a:chExt cx="0" cy="0"/>
        </a:xfrm>
      </p:grpSpPr>
      <p:pic>
        <p:nvPicPr>
          <p:cNvPr id="154" name="Google Shape;154;p19"/>
          <p:cNvPicPr preferRelativeResize="0"/>
          <p:nvPr/>
        </p:nvPicPr>
        <p:blipFill>
          <a:blip r:embed="rId3">
            <a:alphaModFix/>
          </a:blip>
          <a:stretch>
            <a:fillRect/>
          </a:stretch>
        </p:blipFill>
        <p:spPr>
          <a:xfrm>
            <a:off x="202675" y="482900"/>
            <a:ext cx="8741650" cy="3828750"/>
          </a:xfrm>
          <a:prstGeom prst="rect">
            <a:avLst/>
          </a:prstGeom>
          <a:noFill/>
          <a:ln cap="flat" cmpd="sng" w="28575">
            <a:solidFill>
              <a:srgbClr val="FFFF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158" name="Shape 158"/>
        <p:cNvGrpSpPr/>
        <p:nvPr/>
      </p:nvGrpSpPr>
      <p:grpSpPr>
        <a:xfrm>
          <a:off x="0" y="0"/>
          <a:ext cx="0" cy="0"/>
          <a:chOff x="0" y="0"/>
          <a:chExt cx="0" cy="0"/>
        </a:xfrm>
      </p:grpSpPr>
      <p:sp>
        <p:nvSpPr>
          <p:cNvPr id="159" name="Google Shape;159;p20"/>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E6F4E4"/>
          </a:solidFill>
          <a:ln>
            <a:noFill/>
          </a:ln>
        </p:spPr>
      </p:sp>
      <p:grpSp>
        <p:nvGrpSpPr>
          <p:cNvPr id="160" name="Google Shape;160;p20"/>
          <p:cNvGrpSpPr/>
          <p:nvPr/>
        </p:nvGrpSpPr>
        <p:grpSpPr>
          <a:xfrm rot="10800000">
            <a:off x="7577623" y="211859"/>
            <a:ext cx="930320" cy="2560506"/>
            <a:chOff x="-1435027" y="1362018"/>
            <a:chExt cx="944104" cy="2598443"/>
          </a:xfrm>
        </p:grpSpPr>
        <p:sp>
          <p:nvSpPr>
            <p:cNvPr id="161" name="Google Shape;161;p20"/>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20"/>
          <p:cNvSpPr/>
          <p:nvPr/>
        </p:nvSpPr>
        <p:spPr>
          <a:xfrm rot="-2999">
            <a:off x="5900049" y="2991995"/>
            <a:ext cx="3095401" cy="1995301"/>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359931.jpg" id="184" name="Google Shape;184;p20"/>
          <p:cNvPicPr preferRelativeResize="0"/>
          <p:nvPr/>
        </p:nvPicPr>
        <p:blipFill rotWithShape="1">
          <a:blip r:embed="rId3">
            <a:alphaModFix/>
          </a:blip>
          <a:srcRect b="1456" l="0" r="0" t="1446"/>
          <a:stretch/>
        </p:blipFill>
        <p:spPr>
          <a:xfrm>
            <a:off x="6000600" y="3067850"/>
            <a:ext cx="2894301" cy="1862753"/>
          </a:xfrm>
          <a:prstGeom prst="rect">
            <a:avLst/>
          </a:prstGeom>
          <a:noFill/>
          <a:ln>
            <a:noFill/>
          </a:ln>
        </p:spPr>
      </p:pic>
      <p:sp>
        <p:nvSpPr>
          <p:cNvPr id="185" name="Google Shape;185;p20"/>
          <p:cNvSpPr txBox="1"/>
          <p:nvPr/>
        </p:nvSpPr>
        <p:spPr>
          <a:xfrm>
            <a:off x="391375" y="305050"/>
            <a:ext cx="5228700" cy="46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Lato"/>
                <a:ea typeface="Lato"/>
                <a:cs typeface="Lato"/>
                <a:sym typeface="Lato"/>
              </a:rPr>
              <a:t>Busin</a:t>
            </a:r>
            <a:r>
              <a:rPr b="1" lang="en" sz="3000" u="sng">
                <a:latin typeface="Lato"/>
                <a:ea typeface="Lato"/>
                <a:cs typeface="Lato"/>
                <a:sym typeface="Lato"/>
              </a:rPr>
              <a:t>ess Objectives </a:t>
            </a:r>
            <a:endParaRPr b="1" sz="3000" u="sng">
              <a:latin typeface="Lato"/>
              <a:ea typeface="Lato"/>
              <a:cs typeface="Lato"/>
              <a:sym typeface="Lato"/>
            </a:endParaRPr>
          </a:p>
          <a:p>
            <a:pPr indent="0" lvl="0" marL="0" rtl="0" algn="l">
              <a:spcBef>
                <a:spcPts val="0"/>
              </a:spcBef>
              <a:spcAft>
                <a:spcPts val="0"/>
              </a:spcAft>
              <a:buNone/>
            </a:pPr>
            <a:r>
              <a:t/>
            </a:r>
            <a:endParaRPr b="1" sz="3000" u="sng">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Allow users to host a business or personal event</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 Allow users to find, share and attend events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 Allow users to register a spot in the event and  </a:t>
            </a:r>
            <a:r>
              <a:rPr lang="en">
                <a:solidFill>
                  <a:srgbClr val="FFFFFF"/>
                </a:solidFill>
                <a:latin typeface="Lato"/>
                <a:ea typeface="Lato"/>
                <a:cs typeface="Lato"/>
                <a:sym typeface="Lato"/>
              </a:rPr>
              <a:t>make </a:t>
            </a:r>
            <a:r>
              <a:rPr lang="en">
                <a:latin typeface="Lato"/>
                <a:ea typeface="Lato"/>
                <a:cs typeface="Lato"/>
                <a:sym typeface="Lato"/>
              </a:rPr>
              <a:t>payments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 Allow users to provide feedback and rec</a:t>
            </a:r>
            <a:r>
              <a:rPr lang="en">
                <a:solidFill>
                  <a:srgbClr val="FFFFFF"/>
                </a:solidFill>
                <a:latin typeface="Lato"/>
                <a:ea typeface="Lato"/>
                <a:cs typeface="Lato"/>
                <a:sym typeface="Lato"/>
              </a:rPr>
              <a:t>ommendations for</a:t>
            </a:r>
            <a:r>
              <a:rPr lang="en">
                <a:latin typeface="Lato"/>
                <a:ea typeface="Lato"/>
                <a:cs typeface="Lato"/>
                <a:sym typeface="Lato"/>
              </a:rPr>
              <a:t> a particular event</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 Allow users to filter currently happ</a:t>
            </a:r>
            <a:r>
              <a:rPr lang="en">
                <a:solidFill>
                  <a:srgbClr val="FFFFFF"/>
                </a:solidFill>
                <a:latin typeface="Lato"/>
                <a:ea typeface="Lato"/>
                <a:cs typeface="Lato"/>
                <a:sym typeface="Lato"/>
              </a:rPr>
              <a:t>ening events around </a:t>
            </a:r>
            <a:r>
              <a:rPr lang="en">
                <a:latin typeface="Lato"/>
                <a:ea typeface="Lato"/>
                <a:cs typeface="Lato"/>
                <a:sym typeface="Lato"/>
              </a:rPr>
              <a:t>them and how to join them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B2F"/>
        </a:solidFill>
      </p:bgPr>
    </p:bg>
    <p:spTree>
      <p:nvGrpSpPr>
        <p:cNvPr id="189" name="Shape 189"/>
        <p:cNvGrpSpPr/>
        <p:nvPr/>
      </p:nvGrpSpPr>
      <p:grpSpPr>
        <a:xfrm>
          <a:off x="0" y="0"/>
          <a:ext cx="0" cy="0"/>
          <a:chOff x="0" y="0"/>
          <a:chExt cx="0" cy="0"/>
        </a:xfrm>
      </p:grpSpPr>
      <p:sp>
        <p:nvSpPr>
          <p:cNvPr id="190" name="Google Shape;190;p21"/>
          <p:cNvSpPr/>
          <p:nvPr/>
        </p:nvSpPr>
        <p:spPr>
          <a:xfrm flipH="1" rot="10800000">
            <a:off x="-3075" y="-6125"/>
            <a:ext cx="5981700" cy="5159131"/>
          </a:xfrm>
          <a:custGeom>
            <a:rect b="b" l="l" r="r" t="t"/>
            <a:pathLst>
              <a:path extrusionOk="0" h="205359" w="239268">
                <a:moveTo>
                  <a:pt x="0" y="0"/>
                </a:moveTo>
                <a:lnTo>
                  <a:pt x="0" y="205359"/>
                </a:lnTo>
                <a:lnTo>
                  <a:pt x="239268" y="205359"/>
                </a:lnTo>
                <a:lnTo>
                  <a:pt x="103632" y="0"/>
                </a:lnTo>
                <a:close/>
              </a:path>
            </a:pathLst>
          </a:custGeom>
          <a:solidFill>
            <a:srgbClr val="E6F4E4"/>
          </a:solidFill>
          <a:ln>
            <a:noFill/>
          </a:ln>
        </p:spPr>
      </p:sp>
      <p:grpSp>
        <p:nvGrpSpPr>
          <p:cNvPr id="191" name="Google Shape;191;p21"/>
          <p:cNvGrpSpPr/>
          <p:nvPr/>
        </p:nvGrpSpPr>
        <p:grpSpPr>
          <a:xfrm rot="10800000">
            <a:off x="7577623" y="211859"/>
            <a:ext cx="930320" cy="2560506"/>
            <a:chOff x="-1435027" y="1362018"/>
            <a:chExt cx="944104" cy="2598443"/>
          </a:xfrm>
        </p:grpSpPr>
        <p:sp>
          <p:nvSpPr>
            <p:cNvPr id="192" name="Google Shape;192;p21"/>
            <p:cNvSpPr/>
            <p:nvPr/>
          </p:nvSpPr>
          <p:spPr>
            <a:xfrm>
              <a:off x="-1079594"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1079594" y="196296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079594" y="2262219"/>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1079594" y="256147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079594" y="286073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1079594" y="315998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1079594" y="345924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1435012" y="196242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435012" y="2261684"/>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435012" y="2560940"/>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1435012" y="2860195"/>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1435012" y="3159450"/>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1435012" y="345870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1435012" y="3757961"/>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725224" y="1362018"/>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725224" y="1661273"/>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725224" y="1960529"/>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725224" y="2259784"/>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725224" y="2559039"/>
              <a:ext cx="234300" cy="20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725224" y="2858295"/>
              <a:ext cx="234300" cy="202500"/>
            </a:xfrm>
            <a:prstGeom prst="triangle">
              <a:avLst>
                <a:gd fmla="val 50000" name="adj"/>
              </a:avLst>
            </a:prstGeom>
            <a:solidFill>
              <a:srgbClr val="FFFFFF">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725224" y="3157550"/>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1435027" y="1663708"/>
              <a:ext cx="234300" cy="202500"/>
            </a:xfrm>
            <a:prstGeom prst="triangle">
              <a:avLst>
                <a:gd fmla="val 50000" name="adj"/>
              </a:avLst>
            </a:prstGeom>
            <a:solidFill>
              <a:srgbClr val="FFFFFF">
                <a:alpha val="43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1"/>
          <p:cNvSpPr/>
          <p:nvPr/>
        </p:nvSpPr>
        <p:spPr>
          <a:xfrm rot="-2999">
            <a:off x="5900049" y="2991995"/>
            <a:ext cx="3095401" cy="1995301"/>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359931.jpg" id="215" name="Google Shape;215;p21"/>
          <p:cNvPicPr preferRelativeResize="0"/>
          <p:nvPr/>
        </p:nvPicPr>
        <p:blipFill rotWithShape="1">
          <a:blip r:embed="rId3">
            <a:alphaModFix/>
          </a:blip>
          <a:srcRect b="1456" l="0" r="0" t="1446"/>
          <a:stretch/>
        </p:blipFill>
        <p:spPr>
          <a:xfrm>
            <a:off x="6000600" y="3067850"/>
            <a:ext cx="2894301" cy="1862753"/>
          </a:xfrm>
          <a:prstGeom prst="rect">
            <a:avLst/>
          </a:prstGeom>
          <a:noFill/>
          <a:ln>
            <a:noFill/>
          </a:ln>
        </p:spPr>
      </p:pic>
      <p:sp>
        <p:nvSpPr>
          <p:cNvPr id="216" name="Google Shape;216;p21"/>
          <p:cNvSpPr txBox="1"/>
          <p:nvPr/>
        </p:nvSpPr>
        <p:spPr>
          <a:xfrm>
            <a:off x="391375" y="305050"/>
            <a:ext cx="5228700" cy="46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Lato"/>
                <a:ea typeface="Lato"/>
                <a:cs typeface="Lato"/>
                <a:sym typeface="Lato"/>
              </a:rPr>
              <a:t>User Needs</a:t>
            </a:r>
            <a:endParaRPr b="1" sz="3000" u="sng">
              <a:latin typeface="Lato"/>
              <a:ea typeface="Lato"/>
              <a:cs typeface="Lato"/>
              <a:sym typeface="Lato"/>
            </a:endParaRPr>
          </a:p>
          <a:p>
            <a:pPr indent="0" lvl="0" marL="0" rtl="0" algn="l">
              <a:spcBef>
                <a:spcPts val="0"/>
              </a:spcBef>
              <a:spcAft>
                <a:spcPts val="0"/>
              </a:spcAft>
              <a:buNone/>
            </a:pPr>
            <a:r>
              <a:t/>
            </a:r>
            <a:endParaRPr b="1" sz="3000" u="sng">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a:t>
            </a:r>
            <a:r>
              <a:rPr lang="en">
                <a:latin typeface="Lato"/>
                <a:ea typeface="Lato"/>
                <a:cs typeface="Lato"/>
                <a:sym typeface="Lato"/>
              </a:rPr>
              <a:t>ost a business or personal event</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Find, share and attend events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Register a spot in the event and  make payme</a:t>
            </a:r>
            <a:r>
              <a:rPr lang="en">
                <a:solidFill>
                  <a:srgbClr val="FFFFFF"/>
                </a:solidFill>
                <a:latin typeface="Lato"/>
                <a:ea typeface="Lato"/>
                <a:cs typeface="Lato"/>
                <a:sym typeface="Lato"/>
              </a:rPr>
              <a:t>nts</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Provide feedback and recommendations f</a:t>
            </a:r>
            <a:r>
              <a:rPr lang="en">
                <a:solidFill>
                  <a:srgbClr val="FFFFFF"/>
                </a:solidFill>
                <a:latin typeface="Lato"/>
                <a:ea typeface="Lato"/>
                <a:cs typeface="Lato"/>
                <a:sym typeface="Lato"/>
              </a:rPr>
              <a:t>or a particular</a:t>
            </a:r>
            <a:r>
              <a:rPr lang="en">
                <a:latin typeface="Lato"/>
                <a:ea typeface="Lato"/>
                <a:cs typeface="Lato"/>
                <a:sym typeface="Lato"/>
              </a:rPr>
              <a:t> event</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Filter currently happening events ar</a:t>
            </a:r>
            <a:r>
              <a:rPr lang="en">
                <a:solidFill>
                  <a:srgbClr val="FFFFFF"/>
                </a:solidFill>
                <a:latin typeface="Lato"/>
                <a:ea typeface="Lato"/>
                <a:cs typeface="Lato"/>
                <a:sym typeface="Lato"/>
              </a:rPr>
              <a:t>ound them and how to </a:t>
            </a:r>
            <a:r>
              <a:rPr lang="en">
                <a:latin typeface="Lato"/>
                <a:ea typeface="Lato"/>
                <a:cs typeface="Lato"/>
                <a:sym typeface="Lato"/>
              </a:rPr>
              <a:t>join them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